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4"/>
    <p:sldId id="257" r:id="rId25"/>
    <p:sldId id="258" r:id="rId26"/>
    <p:sldId id="259" r:id="rId27"/>
    <p:sldId id="260" r:id="rId28"/>
    <p:sldId id="261" r:id="rId29"/>
    <p:sldId id="262" r:id="rId30"/>
    <p:sldId id="263" r:id="rId31"/>
    <p:sldId id="264" r:id="rId32"/>
    <p:sldId id="265" r:id="rId33"/>
    <p:sldId id="266" r:id="rId34"/>
    <p:sldId id="267" r:id="rId35"/>
    <p:sldId id="268" r:id="rId36"/>
    <p:sldId id="269" r:id="rId37"/>
    <p:sldId id="270"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erif Display" charset="1" panose="00000000000000000000"/>
      <p:regular r:id="rId10"/>
    </p:embeddedFont>
    <p:embeddedFont>
      <p:font typeface="DM Serif Display Italics" charset="1" panose="00000000000000000000"/>
      <p:regular r:id="rId11"/>
    </p:embeddedFont>
    <p:embeddedFont>
      <p:font typeface="Adigiana Toybox" charset="1" panose="02000500000000000000"/>
      <p:regular r:id="rId12"/>
    </p:embeddedFont>
    <p:embeddedFont>
      <p:font typeface="Adigiana Toybox Bold" charset="1" panose="02000500000000000000"/>
      <p:regular r:id="rId13"/>
    </p:embeddedFont>
    <p:embeddedFont>
      <p:font typeface="Adigiana Toybox Italics" charset="1" panose="02000500000000000000"/>
      <p:regular r:id="rId14"/>
    </p:embeddedFont>
    <p:embeddedFont>
      <p:font typeface="Adigiana Toybox Bold Italics" charset="1" panose="02000500000000000000"/>
      <p:regular r:id="rId15"/>
    </p:embeddedFont>
    <p:embeddedFont>
      <p:font typeface="TT Commons Pro" charset="1" panose="020B0103030102020204"/>
      <p:regular r:id="rId16"/>
    </p:embeddedFont>
    <p:embeddedFont>
      <p:font typeface="TT Commons Pro Bold" charset="1" panose="020B0103030102020204"/>
      <p:regular r:id="rId17"/>
    </p:embeddedFont>
    <p:embeddedFont>
      <p:font typeface="TT Commons Pro Italics" charset="1" panose="020B0103030102020204"/>
      <p:regular r:id="rId18"/>
    </p:embeddedFont>
    <p:embeddedFont>
      <p:font typeface="TT Commons Pro Bold Italics" charset="1" panose="020B0103030102020204"/>
      <p:regular r:id="rId19"/>
    </p:embeddedFont>
    <p:embeddedFont>
      <p:font typeface="Alice" charset="1" panose="00000500000000000000"/>
      <p:regular r:id="rId20"/>
    </p:embeddedFont>
    <p:embeddedFont>
      <p:font typeface="Alice Bold" charset="1" panose="00000500000000000000"/>
      <p:regular r:id="rId21"/>
    </p:embeddedFont>
    <p:embeddedFont>
      <p:font typeface="Alice Italics" charset="1" panose="00000500000000000000"/>
      <p:regular r:id="rId22"/>
    </p:embeddedFont>
    <p:embeddedFont>
      <p:font typeface="Alice Bold Italics" charset="1" panose="000005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34" Target="slides/slide11.xml" Type="http://schemas.openxmlformats.org/officeDocument/2006/relationships/slide"/><Relationship Id="rId35" Target="slides/slide12.xml" Type="http://schemas.openxmlformats.org/officeDocument/2006/relationships/slide"/><Relationship Id="rId36" Target="slides/slide13.xml" Type="http://schemas.openxmlformats.org/officeDocument/2006/relationships/slide"/><Relationship Id="rId37" Target="slides/slide14.xml" Type="http://schemas.openxmlformats.org/officeDocument/2006/relationships/slide"/><Relationship Id="rId38" Target="slides/slide15.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svg>
</file>

<file path=ppt/media/image14.png>
</file>

<file path=ppt/media/image15.png>
</file>

<file path=ppt/media/image16.svg>
</file>

<file path=ppt/media/image17.png>
</file>

<file path=ppt/media/image18.png>
</file>

<file path=ppt/media/image19.svg>
</file>

<file path=ppt/media/image2.svg>
</file>

<file path=ppt/media/image20.png>
</file>

<file path=ppt/media/image21.png>
</file>

<file path=ppt/media/image22.svg>
</file>

<file path=ppt/media/image23.png>
</file>

<file path=ppt/media/image24.png>
</file>

<file path=ppt/media/image25.png>
</file>

<file path=ppt/media/image26.png>
</file>

<file path=ppt/media/image27.svg>
</file>

<file path=ppt/media/image28.png>
</file>

<file path=ppt/media/image29.png>
</file>

<file path=ppt/media/image3.jpeg>
</file>

<file path=ppt/media/image30.svg>
</file>

<file path=ppt/media/image31.png>
</file>

<file path=ppt/media/image32.svg>
</file>

<file path=ppt/media/image33.png>
</file>

<file path=ppt/media/image34.png>
</file>

<file path=ppt/media/image35.svg>
</file>

<file path=ppt/media/image36.png>
</file>

<file path=ppt/media/image37.png>
</file>

<file path=ppt/media/image38.svg>
</file>

<file path=ppt/media/image39.png>
</file>

<file path=ppt/media/image4.png>
</file>

<file path=ppt/media/image40.svg>
</file>

<file path=ppt/media/image41.png>
</file>

<file path=ppt/media/image42.png>
</file>

<file path=ppt/media/image43.svg>
</file>

<file path=ppt/media/image44.png>
</file>

<file path=ppt/media/image45.svg>
</file>

<file path=ppt/media/image5.png>
</file>

<file path=ppt/media/image6.pn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5.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7.svg" Type="http://schemas.openxmlformats.org/officeDocument/2006/relationships/image"/><Relationship Id="rId4" Target="../media/image28.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media/image30.svg" Type="http://schemas.openxmlformats.org/officeDocument/2006/relationships/image"/><Relationship Id="rId4" Target="../media/image31.png" Type="http://schemas.openxmlformats.org/officeDocument/2006/relationships/image"/><Relationship Id="rId5" Target="../media/image32.svg" Type="http://schemas.openxmlformats.org/officeDocument/2006/relationships/image"/><Relationship Id="rId6" Target="../media/image33.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 Id="rId3" Target="../media/image35.svg" Type="http://schemas.openxmlformats.org/officeDocument/2006/relationships/image"/><Relationship Id="rId4" Target="../media/image36.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 Id="rId3" Target="../media/image38.svg" Type="http://schemas.openxmlformats.org/officeDocument/2006/relationships/image"/><Relationship Id="rId4" Target="../media/image39.png" Type="http://schemas.openxmlformats.org/officeDocument/2006/relationships/image"/><Relationship Id="rId5" Target="../media/image40.svg" Type="http://schemas.openxmlformats.org/officeDocument/2006/relationships/image"/><Relationship Id="rId6" Target="../media/image41.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2.png" Type="http://schemas.openxmlformats.org/officeDocument/2006/relationships/image"/><Relationship Id="rId3" Target="../media/image43.svg" Type="http://schemas.openxmlformats.org/officeDocument/2006/relationships/image"/><Relationship Id="rId4" Target="../media/image44.png" Type="http://schemas.openxmlformats.org/officeDocument/2006/relationships/image"/><Relationship Id="rId5" Target="../media/image45.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2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4831513" cy="590542"/>
            <a:chOff x="0" y="0"/>
            <a:chExt cx="6442018" cy="787390"/>
          </a:xfrm>
        </p:grpSpPr>
        <p:sp>
          <p:nvSpPr>
            <p:cNvPr name="Freeform 3" id="3"/>
            <p:cNvSpPr/>
            <p:nvPr/>
          </p:nvSpPr>
          <p:spPr>
            <a:xfrm flipH="false" flipV="false" rot="0">
              <a:off x="0" y="0"/>
              <a:ext cx="1058850" cy="775848"/>
            </a:xfrm>
            <a:custGeom>
              <a:avLst/>
              <a:gdLst/>
              <a:ahLst/>
              <a:cxnLst/>
              <a:rect r="r" b="b" t="t" l="l"/>
              <a:pathLst>
                <a:path h="775848" w="1058850">
                  <a:moveTo>
                    <a:pt x="0" y="0"/>
                  </a:moveTo>
                  <a:lnTo>
                    <a:pt x="1058850" y="0"/>
                  </a:lnTo>
                  <a:lnTo>
                    <a:pt x="1058850" y="775848"/>
                  </a:lnTo>
                  <a:lnTo>
                    <a:pt x="0" y="7758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396140" y="70658"/>
              <a:ext cx="5045878" cy="716732"/>
            </a:xfrm>
            <a:prstGeom prst="rect">
              <a:avLst/>
            </a:prstGeom>
          </p:spPr>
          <p:txBody>
            <a:bodyPr anchor="t" rtlCol="false" tIns="0" lIns="0" bIns="0" rIns="0">
              <a:spAutoFit/>
            </a:bodyPr>
            <a:lstStyle/>
            <a:p>
              <a:pPr algn="just">
                <a:lnSpc>
                  <a:spcPts val="4573"/>
                </a:lnSpc>
                <a:spcBef>
                  <a:spcPct val="0"/>
                </a:spcBef>
              </a:pPr>
              <a:r>
                <a:rPr lang="en-US" sz="3267">
                  <a:solidFill>
                    <a:srgbClr val="FFFFFF"/>
                  </a:solidFill>
                  <a:latin typeface="TT Commons Pro"/>
                </a:rPr>
                <a:t>Kelompok Moon</a:t>
              </a:r>
            </a:p>
          </p:txBody>
        </p:sp>
      </p:grpSp>
      <p:grpSp>
        <p:nvGrpSpPr>
          <p:cNvPr name="Group 5" id="5"/>
          <p:cNvGrpSpPr/>
          <p:nvPr/>
        </p:nvGrpSpPr>
        <p:grpSpPr>
          <a:xfrm rot="0">
            <a:off x="815864" y="2432230"/>
            <a:ext cx="9741872" cy="5337866"/>
            <a:chOff x="0" y="0"/>
            <a:chExt cx="12989162" cy="7117154"/>
          </a:xfrm>
        </p:grpSpPr>
        <p:sp>
          <p:nvSpPr>
            <p:cNvPr name="TextBox 6" id="6"/>
            <p:cNvSpPr txBox="true"/>
            <p:nvPr/>
          </p:nvSpPr>
          <p:spPr>
            <a:xfrm rot="0">
              <a:off x="0" y="6266348"/>
              <a:ext cx="12989162" cy="850806"/>
            </a:xfrm>
            <a:prstGeom prst="rect">
              <a:avLst/>
            </a:prstGeom>
          </p:spPr>
          <p:txBody>
            <a:bodyPr anchor="t" rtlCol="false" tIns="0" lIns="0" bIns="0" rIns="0">
              <a:spAutoFit/>
            </a:bodyPr>
            <a:lstStyle/>
            <a:p>
              <a:pPr>
                <a:lnSpc>
                  <a:spcPts val="5302"/>
                </a:lnSpc>
              </a:pPr>
              <a:r>
                <a:rPr lang="en-US" sz="3787">
                  <a:solidFill>
                    <a:srgbClr val="FFFFFF"/>
                  </a:solidFill>
                  <a:latin typeface="Adigiana Toybox"/>
                </a:rPr>
                <a:t>GRAFIKA KOMPUTER - B</a:t>
              </a:r>
            </a:p>
          </p:txBody>
        </p:sp>
        <p:sp>
          <p:nvSpPr>
            <p:cNvPr name="TextBox 7" id="7"/>
            <p:cNvSpPr txBox="true"/>
            <p:nvPr/>
          </p:nvSpPr>
          <p:spPr>
            <a:xfrm rot="0">
              <a:off x="0" y="-9525"/>
              <a:ext cx="12989162" cy="5809475"/>
            </a:xfrm>
            <a:prstGeom prst="rect">
              <a:avLst/>
            </a:prstGeom>
          </p:spPr>
          <p:txBody>
            <a:bodyPr anchor="t" rtlCol="false" tIns="0" lIns="0" bIns="0" rIns="0">
              <a:spAutoFit/>
            </a:bodyPr>
            <a:lstStyle/>
            <a:p>
              <a:pPr>
                <a:lnSpc>
                  <a:spcPts val="17141"/>
                </a:lnSpc>
              </a:pPr>
              <a:r>
                <a:rPr lang="en-US" sz="14284" spc="-285">
                  <a:solidFill>
                    <a:srgbClr val="FFFFFF"/>
                  </a:solidFill>
                  <a:latin typeface="Adigiana Toybox"/>
                </a:rPr>
                <a:t>Maze Bounce Ball</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420744"/>
        </a:solidFill>
      </p:bgPr>
    </p:bg>
    <p:spTree>
      <p:nvGrpSpPr>
        <p:cNvPr id="1" name=""/>
        <p:cNvGrpSpPr/>
        <p:nvPr/>
      </p:nvGrpSpPr>
      <p:grpSpPr>
        <a:xfrm>
          <a:off x="0" y="0"/>
          <a:ext cx="0" cy="0"/>
          <a:chOff x="0" y="0"/>
          <a:chExt cx="0" cy="0"/>
        </a:xfrm>
      </p:grpSpPr>
      <p:sp>
        <p:nvSpPr>
          <p:cNvPr name="Freeform 2" id="2"/>
          <p:cNvSpPr/>
          <p:nvPr/>
        </p:nvSpPr>
        <p:spPr>
          <a:xfrm flipH="false" flipV="false" rot="7342751">
            <a:off x="-6352834" y="-1162098"/>
            <a:ext cx="15517131" cy="12611195"/>
          </a:xfrm>
          <a:custGeom>
            <a:avLst/>
            <a:gdLst/>
            <a:ahLst/>
            <a:cxnLst/>
            <a:rect r="r" b="b" t="t" l="l"/>
            <a:pathLst>
              <a:path h="12611195" w="15517131">
                <a:moveTo>
                  <a:pt x="0" y="0"/>
                </a:moveTo>
                <a:lnTo>
                  <a:pt x="15517131" y="0"/>
                </a:lnTo>
                <a:lnTo>
                  <a:pt x="15517131" y="12611196"/>
                </a:lnTo>
                <a:lnTo>
                  <a:pt x="0" y="126111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6580935">
            <a:off x="12789652" y="6923074"/>
            <a:ext cx="12823362" cy="10421896"/>
          </a:xfrm>
          <a:custGeom>
            <a:avLst/>
            <a:gdLst/>
            <a:ahLst/>
            <a:cxnLst/>
            <a:rect r="r" b="b" t="t" l="l"/>
            <a:pathLst>
              <a:path h="10421896" w="12823362">
                <a:moveTo>
                  <a:pt x="0" y="0"/>
                </a:moveTo>
                <a:lnTo>
                  <a:pt x="12823362" y="0"/>
                </a:lnTo>
                <a:lnTo>
                  <a:pt x="12823362" y="10421896"/>
                </a:lnTo>
                <a:lnTo>
                  <a:pt x="0" y="1042189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46190" y="3177156"/>
            <a:ext cx="9466084" cy="5152426"/>
          </a:xfrm>
          <a:custGeom>
            <a:avLst/>
            <a:gdLst/>
            <a:ahLst/>
            <a:cxnLst/>
            <a:rect r="r" b="b" t="t" l="l"/>
            <a:pathLst>
              <a:path h="5152426" w="9466084">
                <a:moveTo>
                  <a:pt x="0" y="0"/>
                </a:moveTo>
                <a:lnTo>
                  <a:pt x="9466084" y="0"/>
                </a:lnTo>
                <a:lnTo>
                  <a:pt x="9466084" y="5152426"/>
                </a:lnTo>
                <a:lnTo>
                  <a:pt x="0" y="5152426"/>
                </a:lnTo>
                <a:lnTo>
                  <a:pt x="0" y="0"/>
                </a:lnTo>
                <a:close/>
              </a:path>
            </a:pathLst>
          </a:custGeom>
          <a:blipFill>
            <a:blip r:embed="rId6"/>
            <a:stretch>
              <a:fillRect l="0" t="0" r="0" b="0"/>
            </a:stretch>
          </a:blipFill>
        </p:spPr>
      </p:sp>
      <p:sp>
        <p:nvSpPr>
          <p:cNvPr name="TextBox 5" id="5"/>
          <p:cNvSpPr txBox="true"/>
          <p:nvPr/>
        </p:nvSpPr>
        <p:spPr>
          <a:xfrm rot="0">
            <a:off x="7146831" y="439467"/>
            <a:ext cx="11141169" cy="2162175"/>
          </a:xfrm>
          <a:prstGeom prst="rect">
            <a:avLst/>
          </a:prstGeom>
        </p:spPr>
        <p:txBody>
          <a:bodyPr anchor="t" rtlCol="false" tIns="0" lIns="0" bIns="0" rIns="0">
            <a:spAutoFit/>
          </a:bodyPr>
          <a:lstStyle/>
          <a:p>
            <a:pPr algn="ctr">
              <a:lnSpc>
                <a:spcPts val="8519"/>
              </a:lnSpc>
            </a:pPr>
            <a:r>
              <a:rPr lang="en-US" sz="7099" spc="-141">
                <a:solidFill>
                  <a:srgbClr val="FFFFFF"/>
                </a:solidFill>
                <a:latin typeface="Adigiana Toybox"/>
              </a:rPr>
              <a:t>Plane Geometry</a:t>
            </a:r>
          </a:p>
          <a:p>
            <a:pPr algn="ctr">
              <a:lnSpc>
                <a:spcPts val="8519"/>
              </a:lnSpc>
            </a:pPr>
            <a:r>
              <a:rPr lang="en-US" sz="7099" spc="-141">
                <a:solidFill>
                  <a:srgbClr val="FFFFFF"/>
                </a:solidFill>
                <a:latin typeface="Adigiana Toybox"/>
              </a:rPr>
              <a:t>(Ground)</a:t>
            </a:r>
          </a:p>
        </p:txBody>
      </p:sp>
      <p:sp>
        <p:nvSpPr>
          <p:cNvPr name="TextBox 6" id="6"/>
          <p:cNvSpPr txBox="true"/>
          <p:nvPr/>
        </p:nvSpPr>
        <p:spPr>
          <a:xfrm rot="0">
            <a:off x="10055691" y="3091431"/>
            <a:ext cx="7859859" cy="3490028"/>
          </a:xfrm>
          <a:prstGeom prst="rect">
            <a:avLst/>
          </a:prstGeom>
        </p:spPr>
        <p:txBody>
          <a:bodyPr anchor="t" rtlCol="false" tIns="0" lIns="0" bIns="0" rIns="0">
            <a:spAutoFit/>
          </a:bodyPr>
          <a:lstStyle/>
          <a:p>
            <a:pPr>
              <a:lnSpc>
                <a:spcPts val="4608"/>
              </a:lnSpc>
            </a:pPr>
            <a:r>
              <a:rPr lang="en-US" sz="3291">
                <a:solidFill>
                  <a:srgbClr val="FFFFFF"/>
                </a:solidFill>
                <a:latin typeface="Alice"/>
              </a:rPr>
              <a:t>Penggunaan plane geometry lainnya adalah untuk membuat tampilan ground. Plane geometry untuk ground dibuat dengan ukuran menyesuaikan ukuran field maze. Ukuran ground adalah 10 kali lipat ukuran maze.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C3ABC4"/>
        </a:solidFill>
      </p:bgPr>
    </p:bg>
    <p:spTree>
      <p:nvGrpSpPr>
        <p:cNvPr id="1" name=""/>
        <p:cNvGrpSpPr/>
        <p:nvPr/>
      </p:nvGrpSpPr>
      <p:grpSpPr>
        <a:xfrm>
          <a:off x="0" y="0"/>
          <a:ext cx="0" cy="0"/>
          <a:chOff x="0" y="0"/>
          <a:chExt cx="0" cy="0"/>
        </a:xfrm>
      </p:grpSpPr>
      <p:sp>
        <p:nvSpPr>
          <p:cNvPr name="Freeform 2" id="2"/>
          <p:cNvSpPr/>
          <p:nvPr/>
        </p:nvSpPr>
        <p:spPr>
          <a:xfrm flipH="false" flipV="false" rot="2125773">
            <a:off x="8262889" y="-4202909"/>
            <a:ext cx="13888120" cy="10125702"/>
          </a:xfrm>
          <a:custGeom>
            <a:avLst/>
            <a:gdLst/>
            <a:ahLst/>
            <a:cxnLst/>
            <a:rect r="r" b="b" t="t" l="l"/>
            <a:pathLst>
              <a:path h="10125702" w="13888120">
                <a:moveTo>
                  <a:pt x="0" y="0"/>
                </a:moveTo>
                <a:lnTo>
                  <a:pt x="13888120" y="0"/>
                </a:lnTo>
                <a:lnTo>
                  <a:pt x="13888120" y="10125702"/>
                </a:lnTo>
                <a:lnTo>
                  <a:pt x="0" y="101257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634064" y="2750951"/>
            <a:ext cx="10261795" cy="5411932"/>
          </a:xfrm>
          <a:custGeom>
            <a:avLst/>
            <a:gdLst/>
            <a:ahLst/>
            <a:cxnLst/>
            <a:rect r="r" b="b" t="t" l="l"/>
            <a:pathLst>
              <a:path h="5411932" w="10261795">
                <a:moveTo>
                  <a:pt x="0" y="0"/>
                </a:moveTo>
                <a:lnTo>
                  <a:pt x="10261794" y="0"/>
                </a:lnTo>
                <a:lnTo>
                  <a:pt x="10261794" y="5411933"/>
                </a:lnTo>
                <a:lnTo>
                  <a:pt x="0" y="5411933"/>
                </a:lnTo>
                <a:lnTo>
                  <a:pt x="0" y="0"/>
                </a:lnTo>
                <a:close/>
              </a:path>
            </a:pathLst>
          </a:custGeom>
          <a:blipFill>
            <a:blip r:embed="rId4"/>
            <a:stretch>
              <a:fillRect l="0" t="0" r="0" b="0"/>
            </a:stretch>
          </a:blipFill>
        </p:spPr>
      </p:sp>
      <p:sp>
        <p:nvSpPr>
          <p:cNvPr name="TextBox 4" id="4"/>
          <p:cNvSpPr txBox="true"/>
          <p:nvPr/>
        </p:nvSpPr>
        <p:spPr>
          <a:xfrm rot="0">
            <a:off x="1028700" y="1038225"/>
            <a:ext cx="8630973" cy="1238250"/>
          </a:xfrm>
          <a:prstGeom prst="rect">
            <a:avLst/>
          </a:prstGeom>
        </p:spPr>
        <p:txBody>
          <a:bodyPr anchor="t" rtlCol="false" tIns="0" lIns="0" bIns="0" rIns="0">
            <a:spAutoFit/>
          </a:bodyPr>
          <a:lstStyle/>
          <a:p>
            <a:pPr algn="ctr">
              <a:lnSpc>
                <a:spcPts val="9840"/>
              </a:lnSpc>
            </a:pPr>
            <a:r>
              <a:rPr lang="en-US" sz="8200" spc="-164">
                <a:solidFill>
                  <a:srgbClr val="000000"/>
                </a:solidFill>
                <a:latin typeface="Adigiana Toybox"/>
              </a:rPr>
              <a:t>Lighting &amp; Camera</a:t>
            </a:r>
          </a:p>
        </p:txBody>
      </p:sp>
      <p:sp>
        <p:nvSpPr>
          <p:cNvPr name="TextBox 5" id="5"/>
          <p:cNvSpPr txBox="true"/>
          <p:nvPr/>
        </p:nvSpPr>
        <p:spPr>
          <a:xfrm rot="0">
            <a:off x="700224" y="2674751"/>
            <a:ext cx="6681601" cy="5855341"/>
          </a:xfrm>
          <a:prstGeom prst="rect">
            <a:avLst/>
          </a:prstGeom>
        </p:spPr>
        <p:txBody>
          <a:bodyPr anchor="t" rtlCol="false" tIns="0" lIns="0" bIns="0" rIns="0">
            <a:spAutoFit/>
          </a:bodyPr>
          <a:lstStyle/>
          <a:p>
            <a:pPr>
              <a:lnSpc>
                <a:spcPts val="5173"/>
              </a:lnSpc>
            </a:pPr>
            <a:r>
              <a:rPr lang="en-US" sz="3695">
                <a:solidFill>
                  <a:srgbClr val="000000"/>
                </a:solidFill>
                <a:latin typeface="Alice"/>
              </a:rPr>
              <a:t>Jenis lighting yang digunakan adalah Point Light yang akan menyorot ke arah bola sebagai objek utama.</a:t>
            </a:r>
          </a:p>
          <a:p>
            <a:pPr>
              <a:lnSpc>
                <a:spcPts val="5173"/>
              </a:lnSpc>
            </a:pPr>
          </a:p>
          <a:p>
            <a:pPr>
              <a:lnSpc>
                <a:spcPts val="5173"/>
              </a:lnSpc>
            </a:pPr>
            <a:r>
              <a:rPr lang="en-US" sz="3695">
                <a:solidFill>
                  <a:srgbClr val="000000"/>
                </a:solidFill>
                <a:latin typeface="Alice"/>
              </a:rPr>
              <a:t>Jenis camera yang digunakan adalah perspective camera yang juga mengikuti pergerakan bola</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420744"/>
        </a:solidFill>
      </p:bgPr>
    </p:bg>
    <p:spTree>
      <p:nvGrpSpPr>
        <p:cNvPr id="1" name=""/>
        <p:cNvGrpSpPr/>
        <p:nvPr/>
      </p:nvGrpSpPr>
      <p:grpSpPr>
        <a:xfrm>
          <a:off x="0" y="0"/>
          <a:ext cx="0" cy="0"/>
          <a:chOff x="0" y="0"/>
          <a:chExt cx="0" cy="0"/>
        </a:xfrm>
      </p:grpSpPr>
      <p:sp>
        <p:nvSpPr>
          <p:cNvPr name="Freeform 2" id="2"/>
          <p:cNvSpPr/>
          <p:nvPr/>
        </p:nvSpPr>
        <p:spPr>
          <a:xfrm flipH="true" flipV="true" rot="-8193767">
            <a:off x="6302497" y="-1264509"/>
            <a:ext cx="7462430" cy="7462430"/>
          </a:xfrm>
          <a:custGeom>
            <a:avLst/>
            <a:gdLst/>
            <a:ahLst/>
            <a:cxnLst/>
            <a:rect r="r" b="b" t="t" l="l"/>
            <a:pathLst>
              <a:path h="7462430" w="7462430">
                <a:moveTo>
                  <a:pt x="7462430" y="7462430"/>
                </a:moveTo>
                <a:lnTo>
                  <a:pt x="0" y="7462430"/>
                </a:lnTo>
                <a:lnTo>
                  <a:pt x="0" y="0"/>
                </a:lnTo>
                <a:lnTo>
                  <a:pt x="7462430" y="0"/>
                </a:lnTo>
                <a:lnTo>
                  <a:pt x="7462430" y="7462430"/>
                </a:lnTo>
                <a:close/>
              </a:path>
            </a:pathLst>
          </a:custGeom>
          <a:blipFill>
            <a:blip r:embed="rId2">
              <a:alphaModFix amt="6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2429397">
            <a:off x="11128721" y="3277181"/>
            <a:ext cx="7462430" cy="7462430"/>
          </a:xfrm>
          <a:custGeom>
            <a:avLst/>
            <a:gdLst/>
            <a:ahLst/>
            <a:cxnLst/>
            <a:rect r="r" b="b" t="t" l="l"/>
            <a:pathLst>
              <a:path h="7462430" w="7462430">
                <a:moveTo>
                  <a:pt x="7462431" y="7462431"/>
                </a:moveTo>
                <a:lnTo>
                  <a:pt x="0" y="7462431"/>
                </a:lnTo>
                <a:lnTo>
                  <a:pt x="0" y="0"/>
                </a:lnTo>
                <a:lnTo>
                  <a:pt x="7462431" y="0"/>
                </a:lnTo>
                <a:lnTo>
                  <a:pt x="7462431" y="7462431"/>
                </a:lnTo>
                <a:close/>
              </a:path>
            </a:pathLst>
          </a:custGeom>
          <a:blipFill>
            <a:blip r:embed="rId4">
              <a:alphaModFix amt="65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9599541" y="2679542"/>
            <a:ext cx="6714744" cy="6791594"/>
          </a:xfrm>
          <a:custGeom>
            <a:avLst/>
            <a:gdLst/>
            <a:ahLst/>
            <a:cxnLst/>
            <a:rect r="r" b="b" t="t" l="l"/>
            <a:pathLst>
              <a:path h="6791594" w="6714744">
                <a:moveTo>
                  <a:pt x="0" y="0"/>
                </a:moveTo>
                <a:lnTo>
                  <a:pt x="6714744" y="0"/>
                </a:lnTo>
                <a:lnTo>
                  <a:pt x="6714744" y="6791594"/>
                </a:lnTo>
                <a:lnTo>
                  <a:pt x="0" y="6791594"/>
                </a:lnTo>
                <a:lnTo>
                  <a:pt x="0" y="0"/>
                </a:lnTo>
                <a:close/>
              </a:path>
            </a:pathLst>
          </a:custGeom>
          <a:blipFill>
            <a:blip r:embed="rId6"/>
            <a:stretch>
              <a:fillRect l="0" t="0" r="0" b="0"/>
            </a:stretch>
          </a:blipFill>
        </p:spPr>
      </p:sp>
      <p:sp>
        <p:nvSpPr>
          <p:cNvPr name="TextBox 5" id="5"/>
          <p:cNvSpPr txBox="true"/>
          <p:nvPr/>
        </p:nvSpPr>
        <p:spPr>
          <a:xfrm rot="0">
            <a:off x="1170189" y="5057775"/>
            <a:ext cx="7859859" cy="4071348"/>
          </a:xfrm>
          <a:prstGeom prst="rect">
            <a:avLst/>
          </a:prstGeom>
        </p:spPr>
        <p:txBody>
          <a:bodyPr anchor="t" rtlCol="false" tIns="0" lIns="0" bIns="0" rIns="0">
            <a:spAutoFit/>
          </a:bodyPr>
          <a:lstStyle/>
          <a:p>
            <a:pPr>
              <a:lnSpc>
                <a:spcPts val="4608"/>
              </a:lnSpc>
            </a:pPr>
            <a:r>
              <a:rPr lang="en-US" sz="3291">
                <a:solidFill>
                  <a:srgbClr val="FFFFFF"/>
                </a:solidFill>
                <a:latin typeface="Alice"/>
              </a:rPr>
              <a:t>Dalam permainan ini, ketika bola menabrak maze dan masih memiliki kecepatan, maka bola akan dipantulkan ke arah sebaliknya dengan menerapkan konsep bounce dalam three.js. Bola akan dipantulkan dengan sumbu tegak lurus dengan permukaan maze</a:t>
            </a:r>
          </a:p>
        </p:txBody>
      </p:sp>
      <p:sp>
        <p:nvSpPr>
          <p:cNvPr name="TextBox 6" id="6"/>
          <p:cNvSpPr txBox="true"/>
          <p:nvPr/>
        </p:nvSpPr>
        <p:spPr>
          <a:xfrm rot="0">
            <a:off x="5100118" y="1028700"/>
            <a:ext cx="8196939" cy="1171575"/>
          </a:xfrm>
          <a:prstGeom prst="rect">
            <a:avLst/>
          </a:prstGeom>
        </p:spPr>
        <p:txBody>
          <a:bodyPr anchor="t" rtlCol="false" tIns="0" lIns="0" bIns="0" rIns="0">
            <a:spAutoFit/>
          </a:bodyPr>
          <a:lstStyle/>
          <a:p>
            <a:pPr algn="ctr">
              <a:lnSpc>
                <a:spcPts val="9239"/>
              </a:lnSpc>
            </a:pPr>
            <a:r>
              <a:rPr lang="en-US" sz="7699" spc="-153">
                <a:solidFill>
                  <a:srgbClr val="FFFFFF"/>
                </a:solidFill>
                <a:latin typeface="Adigiana Toybox"/>
              </a:rPr>
              <a:t>Bounce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C3ABC4"/>
        </a:solidFill>
      </p:bgPr>
    </p:bg>
    <p:spTree>
      <p:nvGrpSpPr>
        <p:cNvPr id="1" name=""/>
        <p:cNvGrpSpPr/>
        <p:nvPr/>
      </p:nvGrpSpPr>
      <p:grpSpPr>
        <a:xfrm>
          <a:off x="0" y="0"/>
          <a:ext cx="0" cy="0"/>
          <a:chOff x="0" y="0"/>
          <a:chExt cx="0" cy="0"/>
        </a:xfrm>
      </p:grpSpPr>
      <p:sp>
        <p:nvSpPr>
          <p:cNvPr name="Freeform 2" id="2"/>
          <p:cNvSpPr/>
          <p:nvPr/>
        </p:nvSpPr>
        <p:spPr>
          <a:xfrm flipH="false" flipV="false" rot="-1887660">
            <a:off x="6291606" y="6186078"/>
            <a:ext cx="14711144" cy="5322759"/>
          </a:xfrm>
          <a:custGeom>
            <a:avLst/>
            <a:gdLst/>
            <a:ahLst/>
            <a:cxnLst/>
            <a:rect r="r" b="b" t="t" l="l"/>
            <a:pathLst>
              <a:path h="5322759" w="14711144">
                <a:moveTo>
                  <a:pt x="0" y="0"/>
                </a:moveTo>
                <a:lnTo>
                  <a:pt x="14711144" y="0"/>
                </a:lnTo>
                <a:lnTo>
                  <a:pt x="14711144" y="5322759"/>
                </a:lnTo>
                <a:lnTo>
                  <a:pt x="0" y="532275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10151" y="3073950"/>
            <a:ext cx="8433849" cy="5773507"/>
          </a:xfrm>
          <a:custGeom>
            <a:avLst/>
            <a:gdLst/>
            <a:ahLst/>
            <a:cxnLst/>
            <a:rect r="r" b="b" t="t" l="l"/>
            <a:pathLst>
              <a:path h="5773507" w="8433849">
                <a:moveTo>
                  <a:pt x="0" y="0"/>
                </a:moveTo>
                <a:lnTo>
                  <a:pt x="8433849" y="0"/>
                </a:lnTo>
                <a:lnTo>
                  <a:pt x="8433849" y="5773507"/>
                </a:lnTo>
                <a:lnTo>
                  <a:pt x="0" y="5773507"/>
                </a:lnTo>
                <a:lnTo>
                  <a:pt x="0" y="0"/>
                </a:lnTo>
                <a:close/>
              </a:path>
            </a:pathLst>
          </a:custGeom>
          <a:blipFill>
            <a:blip r:embed="rId4"/>
            <a:stretch>
              <a:fillRect l="0" t="0" r="0" b="0"/>
            </a:stretch>
          </a:blipFill>
        </p:spPr>
      </p:sp>
      <p:sp>
        <p:nvSpPr>
          <p:cNvPr name="TextBox 4" id="4"/>
          <p:cNvSpPr txBox="true"/>
          <p:nvPr/>
        </p:nvSpPr>
        <p:spPr>
          <a:xfrm rot="0">
            <a:off x="1028700" y="1038225"/>
            <a:ext cx="8630973" cy="1238250"/>
          </a:xfrm>
          <a:prstGeom prst="rect">
            <a:avLst/>
          </a:prstGeom>
        </p:spPr>
        <p:txBody>
          <a:bodyPr anchor="t" rtlCol="false" tIns="0" lIns="0" bIns="0" rIns="0">
            <a:spAutoFit/>
          </a:bodyPr>
          <a:lstStyle/>
          <a:p>
            <a:pPr algn="ctr">
              <a:lnSpc>
                <a:spcPts val="9840"/>
              </a:lnSpc>
            </a:pPr>
            <a:r>
              <a:rPr lang="en-US" sz="8200" spc="-164">
                <a:solidFill>
                  <a:srgbClr val="000000"/>
                </a:solidFill>
                <a:latin typeface="Adigiana Toybox"/>
              </a:rPr>
              <a:t>Friction</a:t>
            </a:r>
          </a:p>
        </p:txBody>
      </p:sp>
      <p:sp>
        <p:nvSpPr>
          <p:cNvPr name="TextBox 5" id="5"/>
          <p:cNvSpPr txBox="true"/>
          <p:nvPr/>
        </p:nvSpPr>
        <p:spPr>
          <a:xfrm rot="0">
            <a:off x="9399441" y="1653472"/>
            <a:ext cx="7859859" cy="3490028"/>
          </a:xfrm>
          <a:prstGeom prst="rect">
            <a:avLst/>
          </a:prstGeom>
        </p:spPr>
        <p:txBody>
          <a:bodyPr anchor="t" rtlCol="false" tIns="0" lIns="0" bIns="0" rIns="0">
            <a:spAutoFit/>
          </a:bodyPr>
          <a:lstStyle/>
          <a:p>
            <a:pPr>
              <a:lnSpc>
                <a:spcPts val="4608"/>
              </a:lnSpc>
            </a:pPr>
            <a:r>
              <a:rPr lang="en-US" sz="3291">
                <a:solidFill>
                  <a:srgbClr val="000000"/>
                </a:solidFill>
                <a:latin typeface="Alice"/>
              </a:rPr>
              <a:t>Ketika bola menyentuh maze dan bergerak sejajar dengan permukaan maze yang bersentuhan dengan bola, maka gerak bola akan diperlambat karena adanya penerapan gesekan / friction antara bola dengan maze.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42074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6573559" cy="1285875"/>
          </a:xfrm>
          <a:prstGeom prst="rect">
            <a:avLst/>
          </a:prstGeom>
        </p:spPr>
        <p:txBody>
          <a:bodyPr anchor="t" rtlCol="false" tIns="0" lIns="0" bIns="0" rIns="0">
            <a:spAutoFit/>
          </a:bodyPr>
          <a:lstStyle/>
          <a:p>
            <a:pPr algn="ctr">
              <a:lnSpc>
                <a:spcPts val="10199"/>
              </a:lnSpc>
            </a:pPr>
            <a:r>
              <a:rPr lang="en-US" sz="8499" spc="-169">
                <a:solidFill>
                  <a:srgbClr val="FFFFFF"/>
                </a:solidFill>
                <a:latin typeface="Adigiana Toybox"/>
              </a:rPr>
              <a:t>Control</a:t>
            </a:r>
          </a:p>
        </p:txBody>
      </p:sp>
      <p:sp>
        <p:nvSpPr>
          <p:cNvPr name="TextBox 3" id="3"/>
          <p:cNvSpPr txBox="true"/>
          <p:nvPr/>
        </p:nvSpPr>
        <p:spPr>
          <a:xfrm rot="0">
            <a:off x="11341989" y="6364882"/>
            <a:ext cx="5754131" cy="3367216"/>
          </a:xfrm>
          <a:prstGeom prst="rect">
            <a:avLst/>
          </a:prstGeom>
        </p:spPr>
        <p:txBody>
          <a:bodyPr anchor="t" rtlCol="false" tIns="0" lIns="0" bIns="0" rIns="0">
            <a:spAutoFit/>
          </a:bodyPr>
          <a:lstStyle/>
          <a:p>
            <a:pPr>
              <a:lnSpc>
                <a:spcPts val="4455"/>
              </a:lnSpc>
            </a:pPr>
            <a:r>
              <a:rPr lang="en-US" sz="3182">
                <a:solidFill>
                  <a:srgbClr val="FFFFFF"/>
                </a:solidFill>
                <a:latin typeface="Alice"/>
              </a:rPr>
              <a:t>Dalam program ini kami mengguanakan tombol panah pada keyboard untuk menggerakkan axis yang menjadi patokan bola, lighting, dan camera.</a:t>
            </a:r>
          </a:p>
        </p:txBody>
      </p:sp>
      <p:sp>
        <p:nvSpPr>
          <p:cNvPr name="Freeform 4" id="4"/>
          <p:cNvSpPr/>
          <p:nvPr/>
        </p:nvSpPr>
        <p:spPr>
          <a:xfrm flipH="true" flipV="true" rot="-8193767">
            <a:off x="6302497" y="-1264509"/>
            <a:ext cx="7462430" cy="7462430"/>
          </a:xfrm>
          <a:custGeom>
            <a:avLst/>
            <a:gdLst/>
            <a:ahLst/>
            <a:cxnLst/>
            <a:rect r="r" b="b" t="t" l="l"/>
            <a:pathLst>
              <a:path h="7462430" w="7462430">
                <a:moveTo>
                  <a:pt x="7462430" y="7462430"/>
                </a:moveTo>
                <a:lnTo>
                  <a:pt x="0" y="7462430"/>
                </a:lnTo>
                <a:lnTo>
                  <a:pt x="0" y="0"/>
                </a:lnTo>
                <a:lnTo>
                  <a:pt x="7462430" y="0"/>
                </a:lnTo>
                <a:lnTo>
                  <a:pt x="7462430" y="7462430"/>
                </a:lnTo>
                <a:close/>
              </a:path>
            </a:pathLst>
          </a:custGeom>
          <a:blipFill>
            <a:blip r:embed="rId2">
              <a:alphaModFix amt="65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2429397">
            <a:off x="993979" y="2709867"/>
            <a:ext cx="7462430" cy="7462430"/>
          </a:xfrm>
          <a:custGeom>
            <a:avLst/>
            <a:gdLst/>
            <a:ahLst/>
            <a:cxnLst/>
            <a:rect r="r" b="b" t="t" l="l"/>
            <a:pathLst>
              <a:path h="7462430" w="7462430">
                <a:moveTo>
                  <a:pt x="7462430" y="7462430"/>
                </a:moveTo>
                <a:lnTo>
                  <a:pt x="0" y="7462430"/>
                </a:lnTo>
                <a:lnTo>
                  <a:pt x="0" y="0"/>
                </a:lnTo>
                <a:lnTo>
                  <a:pt x="7462430" y="0"/>
                </a:lnTo>
                <a:lnTo>
                  <a:pt x="7462430" y="7462430"/>
                </a:lnTo>
                <a:close/>
              </a:path>
            </a:pathLst>
          </a:custGeom>
          <a:blipFill>
            <a:blip r:embed="rId4">
              <a:alphaModFix amt="65000"/>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28700" y="2523973"/>
            <a:ext cx="12121739" cy="3760660"/>
          </a:xfrm>
          <a:custGeom>
            <a:avLst/>
            <a:gdLst/>
            <a:ahLst/>
            <a:cxnLst/>
            <a:rect r="r" b="b" t="t" l="l"/>
            <a:pathLst>
              <a:path h="3760660" w="12121739">
                <a:moveTo>
                  <a:pt x="0" y="0"/>
                </a:moveTo>
                <a:lnTo>
                  <a:pt x="12121739" y="0"/>
                </a:lnTo>
                <a:lnTo>
                  <a:pt x="12121739" y="3760660"/>
                </a:lnTo>
                <a:lnTo>
                  <a:pt x="0" y="3760660"/>
                </a:lnTo>
                <a:lnTo>
                  <a:pt x="0" y="0"/>
                </a:lnTo>
                <a:close/>
              </a:path>
            </a:pathLst>
          </a:custGeom>
          <a:blipFill>
            <a:blip r:embed="rId6"/>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C3ABC4"/>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0" y="0"/>
            <a:ext cx="18532426" cy="10411854"/>
          </a:xfrm>
          <a:custGeom>
            <a:avLst/>
            <a:gdLst/>
            <a:ahLst/>
            <a:cxnLst/>
            <a:rect r="r" b="b" t="t" l="l"/>
            <a:pathLst>
              <a:path h="10411854" w="18532426">
                <a:moveTo>
                  <a:pt x="0" y="0"/>
                </a:moveTo>
                <a:lnTo>
                  <a:pt x="18532426" y="0"/>
                </a:lnTo>
                <a:lnTo>
                  <a:pt x="18532426" y="10411854"/>
                </a:lnTo>
                <a:lnTo>
                  <a:pt x="0" y="104118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584464">
            <a:off x="7041729" y="1175216"/>
            <a:ext cx="17349279" cy="14100233"/>
          </a:xfrm>
          <a:custGeom>
            <a:avLst/>
            <a:gdLst/>
            <a:ahLst/>
            <a:cxnLst/>
            <a:rect r="r" b="b" t="t" l="l"/>
            <a:pathLst>
              <a:path h="14100233" w="17349279">
                <a:moveTo>
                  <a:pt x="0" y="0"/>
                </a:moveTo>
                <a:lnTo>
                  <a:pt x="17349279" y="0"/>
                </a:lnTo>
                <a:lnTo>
                  <a:pt x="17349279" y="14100233"/>
                </a:lnTo>
                <a:lnTo>
                  <a:pt x="0" y="141002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544727" y="4476750"/>
            <a:ext cx="8630973" cy="1343025"/>
          </a:xfrm>
          <a:prstGeom prst="rect">
            <a:avLst/>
          </a:prstGeom>
        </p:spPr>
        <p:txBody>
          <a:bodyPr anchor="t" rtlCol="false" tIns="0" lIns="0" bIns="0" rIns="0">
            <a:spAutoFit/>
          </a:bodyPr>
          <a:lstStyle/>
          <a:p>
            <a:pPr algn="ctr">
              <a:lnSpc>
                <a:spcPts val="10679"/>
              </a:lnSpc>
            </a:pPr>
            <a:r>
              <a:rPr lang="en-US" sz="8899" spc="-177">
                <a:solidFill>
                  <a:srgbClr val="FFFFFF"/>
                </a:solidFill>
                <a:latin typeface="Adigiana Toybox"/>
              </a:rPr>
              <a:t>Thank You</a:t>
            </a:r>
          </a:p>
        </p:txBody>
      </p:sp>
      <p:grpSp>
        <p:nvGrpSpPr>
          <p:cNvPr name="Group 5" id="5"/>
          <p:cNvGrpSpPr/>
          <p:nvPr/>
        </p:nvGrpSpPr>
        <p:grpSpPr>
          <a:xfrm rot="0">
            <a:off x="1028700" y="1438134"/>
            <a:ext cx="4831513" cy="590542"/>
            <a:chOff x="0" y="0"/>
            <a:chExt cx="6442018" cy="787390"/>
          </a:xfrm>
        </p:grpSpPr>
        <p:sp>
          <p:nvSpPr>
            <p:cNvPr name="Freeform 6" id="6"/>
            <p:cNvSpPr/>
            <p:nvPr/>
          </p:nvSpPr>
          <p:spPr>
            <a:xfrm flipH="false" flipV="false" rot="0">
              <a:off x="0" y="0"/>
              <a:ext cx="1058850" cy="775848"/>
            </a:xfrm>
            <a:custGeom>
              <a:avLst/>
              <a:gdLst/>
              <a:ahLst/>
              <a:cxnLst/>
              <a:rect r="r" b="b" t="t" l="l"/>
              <a:pathLst>
                <a:path h="775848" w="1058850">
                  <a:moveTo>
                    <a:pt x="0" y="0"/>
                  </a:moveTo>
                  <a:lnTo>
                    <a:pt x="1058850" y="0"/>
                  </a:lnTo>
                  <a:lnTo>
                    <a:pt x="1058850" y="775848"/>
                  </a:lnTo>
                  <a:lnTo>
                    <a:pt x="0" y="77584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1396140" y="70658"/>
              <a:ext cx="5045878" cy="716732"/>
            </a:xfrm>
            <a:prstGeom prst="rect">
              <a:avLst/>
            </a:prstGeom>
          </p:spPr>
          <p:txBody>
            <a:bodyPr anchor="t" rtlCol="false" tIns="0" lIns="0" bIns="0" rIns="0">
              <a:spAutoFit/>
            </a:bodyPr>
            <a:lstStyle/>
            <a:p>
              <a:pPr algn="just">
                <a:lnSpc>
                  <a:spcPts val="4573"/>
                </a:lnSpc>
                <a:spcBef>
                  <a:spcPct val="0"/>
                </a:spcBef>
              </a:pPr>
              <a:r>
                <a:rPr lang="en-US" sz="3267">
                  <a:solidFill>
                    <a:srgbClr val="FFFFFF"/>
                  </a:solidFill>
                  <a:latin typeface="TT Commons Pro"/>
                </a:rPr>
                <a:t>Kelompok Moon</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60628" b="-60628"/>
            </a:stretch>
          </a:blipFill>
        </p:spPr>
      </p:sp>
      <p:sp>
        <p:nvSpPr>
          <p:cNvPr name="Freeform 3" id="3"/>
          <p:cNvSpPr/>
          <p:nvPr/>
        </p:nvSpPr>
        <p:spPr>
          <a:xfrm flipH="false" flipV="false" rot="0">
            <a:off x="1821000" y="3220114"/>
            <a:ext cx="4209589" cy="4350996"/>
          </a:xfrm>
          <a:custGeom>
            <a:avLst/>
            <a:gdLst/>
            <a:ahLst/>
            <a:cxnLst/>
            <a:rect r="r" b="b" t="t" l="l"/>
            <a:pathLst>
              <a:path h="4350996" w="4209589">
                <a:moveTo>
                  <a:pt x="0" y="0"/>
                </a:moveTo>
                <a:lnTo>
                  <a:pt x="4209589" y="0"/>
                </a:lnTo>
                <a:lnTo>
                  <a:pt x="4209589" y="4350996"/>
                </a:lnTo>
                <a:lnTo>
                  <a:pt x="0" y="4350996"/>
                </a:lnTo>
                <a:lnTo>
                  <a:pt x="0" y="0"/>
                </a:lnTo>
                <a:close/>
              </a:path>
            </a:pathLst>
          </a:custGeom>
          <a:blipFill>
            <a:blip r:embed="rId3"/>
            <a:stretch>
              <a:fillRect l="0" t="0" r="0" b="0"/>
            </a:stretch>
          </a:blipFill>
        </p:spPr>
      </p:sp>
      <p:sp>
        <p:nvSpPr>
          <p:cNvPr name="TextBox 4" id="4"/>
          <p:cNvSpPr txBox="true"/>
          <p:nvPr/>
        </p:nvSpPr>
        <p:spPr>
          <a:xfrm rot="0">
            <a:off x="1220503" y="1028700"/>
            <a:ext cx="10493327" cy="1228725"/>
          </a:xfrm>
          <a:prstGeom prst="rect">
            <a:avLst/>
          </a:prstGeom>
        </p:spPr>
        <p:txBody>
          <a:bodyPr anchor="t" rtlCol="false" tIns="0" lIns="0" bIns="0" rIns="0">
            <a:spAutoFit/>
          </a:bodyPr>
          <a:lstStyle/>
          <a:p>
            <a:pPr>
              <a:lnSpc>
                <a:spcPts val="9720"/>
              </a:lnSpc>
            </a:pPr>
            <a:r>
              <a:rPr lang="en-US" sz="8100" spc="-162">
                <a:solidFill>
                  <a:srgbClr val="FFFFFF"/>
                </a:solidFill>
                <a:latin typeface="Adigiana Toybox"/>
              </a:rPr>
              <a:t>Anggota Kelompok</a:t>
            </a:r>
          </a:p>
        </p:txBody>
      </p:sp>
      <p:sp>
        <p:nvSpPr>
          <p:cNvPr name="Freeform 5" id="5"/>
          <p:cNvSpPr/>
          <p:nvPr/>
        </p:nvSpPr>
        <p:spPr>
          <a:xfrm flipH="false" flipV="false" rot="0">
            <a:off x="13293981" y="3265639"/>
            <a:ext cx="2849903" cy="4350996"/>
          </a:xfrm>
          <a:custGeom>
            <a:avLst/>
            <a:gdLst/>
            <a:ahLst/>
            <a:cxnLst/>
            <a:rect r="r" b="b" t="t" l="l"/>
            <a:pathLst>
              <a:path h="4350996" w="2849903">
                <a:moveTo>
                  <a:pt x="0" y="0"/>
                </a:moveTo>
                <a:lnTo>
                  <a:pt x="2849903" y="0"/>
                </a:lnTo>
                <a:lnTo>
                  <a:pt x="2849903" y="4350997"/>
                </a:lnTo>
                <a:lnTo>
                  <a:pt x="0" y="4350997"/>
                </a:lnTo>
                <a:lnTo>
                  <a:pt x="0" y="0"/>
                </a:lnTo>
                <a:close/>
              </a:path>
            </a:pathLst>
          </a:custGeom>
          <a:blipFill>
            <a:blip r:embed="rId4"/>
            <a:stretch>
              <a:fillRect l="0" t="0" r="0" b="0"/>
            </a:stretch>
          </a:blipFill>
        </p:spPr>
      </p:sp>
      <p:sp>
        <p:nvSpPr>
          <p:cNvPr name="Freeform 6" id="6"/>
          <p:cNvSpPr/>
          <p:nvPr/>
        </p:nvSpPr>
        <p:spPr>
          <a:xfrm flipH="false" flipV="false" rot="0">
            <a:off x="7798961" y="3220114"/>
            <a:ext cx="2690078" cy="4403947"/>
          </a:xfrm>
          <a:custGeom>
            <a:avLst/>
            <a:gdLst/>
            <a:ahLst/>
            <a:cxnLst/>
            <a:rect r="r" b="b" t="t" l="l"/>
            <a:pathLst>
              <a:path h="4403947" w="2690078">
                <a:moveTo>
                  <a:pt x="0" y="0"/>
                </a:moveTo>
                <a:lnTo>
                  <a:pt x="2690078" y="0"/>
                </a:lnTo>
                <a:lnTo>
                  <a:pt x="2690078" y="4403947"/>
                </a:lnTo>
                <a:lnTo>
                  <a:pt x="0" y="4403947"/>
                </a:lnTo>
                <a:lnTo>
                  <a:pt x="0" y="0"/>
                </a:lnTo>
                <a:close/>
              </a:path>
            </a:pathLst>
          </a:custGeom>
          <a:blipFill>
            <a:blip r:embed="rId5"/>
            <a:stretch>
              <a:fillRect l="0" t="0" r="0" b="0"/>
            </a:stretch>
          </a:blipFill>
        </p:spPr>
      </p:sp>
      <p:grpSp>
        <p:nvGrpSpPr>
          <p:cNvPr name="Group 7" id="7"/>
          <p:cNvGrpSpPr/>
          <p:nvPr/>
        </p:nvGrpSpPr>
        <p:grpSpPr>
          <a:xfrm rot="0">
            <a:off x="1220503" y="7991363"/>
            <a:ext cx="4756684" cy="1047852"/>
            <a:chOff x="0" y="0"/>
            <a:chExt cx="6342246" cy="1397136"/>
          </a:xfrm>
        </p:grpSpPr>
        <p:sp>
          <p:nvSpPr>
            <p:cNvPr name="TextBox 8" id="8"/>
            <p:cNvSpPr txBox="true"/>
            <p:nvPr/>
          </p:nvSpPr>
          <p:spPr>
            <a:xfrm rot="0">
              <a:off x="0" y="-28575"/>
              <a:ext cx="6342246" cy="731308"/>
            </a:xfrm>
            <a:prstGeom prst="rect">
              <a:avLst/>
            </a:prstGeom>
          </p:spPr>
          <p:txBody>
            <a:bodyPr anchor="t" rtlCol="false" tIns="0" lIns="0" bIns="0" rIns="0">
              <a:spAutoFit/>
            </a:bodyPr>
            <a:lstStyle/>
            <a:p>
              <a:pPr algn="ctr" marL="0" indent="0" lvl="0">
                <a:lnSpc>
                  <a:spcPts val="4550"/>
                </a:lnSpc>
                <a:spcBef>
                  <a:spcPct val="0"/>
                </a:spcBef>
              </a:pPr>
              <a:r>
                <a:rPr lang="en-US" sz="3500">
                  <a:solidFill>
                    <a:srgbClr val="FFFFFF"/>
                  </a:solidFill>
                  <a:latin typeface="DM Serif Display"/>
                </a:rPr>
                <a:t>Wardatul Amalia S.</a:t>
              </a:r>
            </a:p>
          </p:txBody>
        </p:sp>
        <p:sp>
          <p:nvSpPr>
            <p:cNvPr name="TextBox 9" id="9"/>
            <p:cNvSpPr txBox="true"/>
            <p:nvPr/>
          </p:nvSpPr>
          <p:spPr>
            <a:xfrm rot="0">
              <a:off x="0" y="764676"/>
              <a:ext cx="6342246" cy="632461"/>
            </a:xfrm>
            <a:prstGeom prst="rect">
              <a:avLst/>
            </a:prstGeom>
          </p:spPr>
          <p:txBody>
            <a:bodyPr anchor="t" rtlCol="false" tIns="0" lIns="0" bIns="0" rIns="0">
              <a:spAutoFit/>
            </a:bodyPr>
            <a:lstStyle/>
            <a:p>
              <a:pPr algn="ctr" marL="0" indent="0" lvl="0">
                <a:lnSpc>
                  <a:spcPts val="4199"/>
                </a:lnSpc>
              </a:pPr>
              <a:r>
                <a:rPr lang="en-US" sz="2799">
                  <a:solidFill>
                    <a:srgbClr val="FFFFFF"/>
                  </a:solidFill>
                  <a:latin typeface="DM Serif Display"/>
                </a:rPr>
                <a:t>5025211006</a:t>
              </a:r>
            </a:p>
          </p:txBody>
        </p:sp>
      </p:grpSp>
      <p:grpSp>
        <p:nvGrpSpPr>
          <p:cNvPr name="Group 10" id="10"/>
          <p:cNvGrpSpPr/>
          <p:nvPr/>
        </p:nvGrpSpPr>
        <p:grpSpPr>
          <a:xfrm rot="0">
            <a:off x="6765658" y="7991363"/>
            <a:ext cx="4756684" cy="1047852"/>
            <a:chOff x="0" y="0"/>
            <a:chExt cx="6342246" cy="1397136"/>
          </a:xfrm>
        </p:grpSpPr>
        <p:sp>
          <p:nvSpPr>
            <p:cNvPr name="TextBox 11" id="11"/>
            <p:cNvSpPr txBox="true"/>
            <p:nvPr/>
          </p:nvSpPr>
          <p:spPr>
            <a:xfrm rot="0">
              <a:off x="0" y="-28575"/>
              <a:ext cx="6342246" cy="731308"/>
            </a:xfrm>
            <a:prstGeom prst="rect">
              <a:avLst/>
            </a:prstGeom>
          </p:spPr>
          <p:txBody>
            <a:bodyPr anchor="t" rtlCol="false" tIns="0" lIns="0" bIns="0" rIns="0">
              <a:spAutoFit/>
            </a:bodyPr>
            <a:lstStyle/>
            <a:p>
              <a:pPr algn="ctr" marL="0" indent="0" lvl="0">
                <a:lnSpc>
                  <a:spcPts val="4550"/>
                </a:lnSpc>
                <a:spcBef>
                  <a:spcPct val="0"/>
                </a:spcBef>
              </a:pPr>
              <a:r>
                <a:rPr lang="en-US" sz="3500">
                  <a:solidFill>
                    <a:srgbClr val="FFFFFF"/>
                  </a:solidFill>
                  <a:latin typeface="DM Serif Display"/>
                </a:rPr>
                <a:t>Salsabila Fatma A.</a:t>
              </a:r>
            </a:p>
          </p:txBody>
        </p:sp>
        <p:sp>
          <p:nvSpPr>
            <p:cNvPr name="TextBox 12" id="12"/>
            <p:cNvSpPr txBox="true"/>
            <p:nvPr/>
          </p:nvSpPr>
          <p:spPr>
            <a:xfrm rot="0">
              <a:off x="0" y="764676"/>
              <a:ext cx="6342246" cy="632461"/>
            </a:xfrm>
            <a:prstGeom prst="rect">
              <a:avLst/>
            </a:prstGeom>
          </p:spPr>
          <p:txBody>
            <a:bodyPr anchor="t" rtlCol="false" tIns="0" lIns="0" bIns="0" rIns="0">
              <a:spAutoFit/>
            </a:bodyPr>
            <a:lstStyle/>
            <a:p>
              <a:pPr algn="ctr" marL="0" indent="0" lvl="0">
                <a:lnSpc>
                  <a:spcPts val="4199"/>
                </a:lnSpc>
              </a:pPr>
              <a:r>
                <a:rPr lang="en-US" sz="2799">
                  <a:solidFill>
                    <a:srgbClr val="FFFFFF"/>
                  </a:solidFill>
                  <a:latin typeface="DM Serif Display"/>
                </a:rPr>
                <a:t>5025211057</a:t>
              </a:r>
            </a:p>
          </p:txBody>
        </p:sp>
      </p:grpSp>
      <p:grpSp>
        <p:nvGrpSpPr>
          <p:cNvPr name="Group 13" id="13"/>
          <p:cNvGrpSpPr/>
          <p:nvPr/>
        </p:nvGrpSpPr>
        <p:grpSpPr>
          <a:xfrm rot="0">
            <a:off x="12312917" y="7991363"/>
            <a:ext cx="4756684" cy="1047852"/>
            <a:chOff x="0" y="0"/>
            <a:chExt cx="6342246" cy="1397136"/>
          </a:xfrm>
        </p:grpSpPr>
        <p:sp>
          <p:nvSpPr>
            <p:cNvPr name="TextBox 14" id="14"/>
            <p:cNvSpPr txBox="true"/>
            <p:nvPr/>
          </p:nvSpPr>
          <p:spPr>
            <a:xfrm rot="0">
              <a:off x="0" y="-28575"/>
              <a:ext cx="6342246" cy="731308"/>
            </a:xfrm>
            <a:prstGeom prst="rect">
              <a:avLst/>
            </a:prstGeom>
          </p:spPr>
          <p:txBody>
            <a:bodyPr anchor="t" rtlCol="false" tIns="0" lIns="0" bIns="0" rIns="0">
              <a:spAutoFit/>
            </a:bodyPr>
            <a:lstStyle/>
            <a:p>
              <a:pPr algn="ctr" marL="0" indent="0" lvl="0">
                <a:lnSpc>
                  <a:spcPts val="4550"/>
                </a:lnSpc>
                <a:spcBef>
                  <a:spcPct val="0"/>
                </a:spcBef>
              </a:pPr>
              <a:r>
                <a:rPr lang="en-US" sz="3500">
                  <a:solidFill>
                    <a:srgbClr val="FFFFFF"/>
                  </a:solidFill>
                  <a:latin typeface="DM Serif Display"/>
                </a:rPr>
                <a:t>Yusna Millaturrosyidah</a:t>
              </a:r>
            </a:p>
          </p:txBody>
        </p:sp>
        <p:sp>
          <p:nvSpPr>
            <p:cNvPr name="TextBox 15" id="15"/>
            <p:cNvSpPr txBox="true"/>
            <p:nvPr/>
          </p:nvSpPr>
          <p:spPr>
            <a:xfrm rot="0">
              <a:off x="0" y="764676"/>
              <a:ext cx="6342246" cy="632461"/>
            </a:xfrm>
            <a:prstGeom prst="rect">
              <a:avLst/>
            </a:prstGeom>
          </p:spPr>
          <p:txBody>
            <a:bodyPr anchor="t" rtlCol="false" tIns="0" lIns="0" bIns="0" rIns="0">
              <a:spAutoFit/>
            </a:bodyPr>
            <a:lstStyle/>
            <a:p>
              <a:pPr algn="ctr" marL="0" indent="0" lvl="0">
                <a:lnSpc>
                  <a:spcPts val="4199"/>
                </a:lnSpc>
              </a:pPr>
              <a:r>
                <a:rPr lang="en-US" sz="2799">
                  <a:solidFill>
                    <a:srgbClr val="FFFFFF"/>
                  </a:solidFill>
                  <a:latin typeface="DM Serif Display"/>
                </a:rPr>
                <a:t>5025211254</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60628" b="-60628"/>
            </a:stretch>
          </a:blipFill>
        </p:spPr>
      </p:sp>
      <p:graphicFrame>
        <p:nvGraphicFramePr>
          <p:cNvPr name="Table 3" id="3"/>
          <p:cNvGraphicFramePr>
            <a:graphicFrameLocks noGrp="true"/>
          </p:cNvGraphicFramePr>
          <p:nvPr/>
        </p:nvGraphicFramePr>
        <p:xfrm>
          <a:off x="1028700" y="3821081"/>
          <a:ext cx="10230525" cy="3147025"/>
        </p:xfrm>
        <a:graphic>
          <a:graphicData uri="http://schemas.openxmlformats.org/drawingml/2006/table">
            <a:tbl>
              <a:tblPr/>
              <a:tblGrid>
                <a:gridCol w="10230525"/>
              </a:tblGrid>
              <a:tr h="1573512">
                <a:tc>
                  <a:txBody>
                    <a:bodyPr anchor="t" rtlCol="false"/>
                    <a:lstStyle/>
                    <a:p>
                      <a:pPr algn="l">
                        <a:lnSpc>
                          <a:spcPts val="4199"/>
                        </a:lnSpc>
                        <a:defRPr/>
                      </a:pPr>
                      <a:r>
                        <a:rPr lang="en-US" sz="2999">
                          <a:solidFill>
                            <a:srgbClr val="FFFFFF"/>
                          </a:solidFill>
                          <a:latin typeface="Alice"/>
                        </a:rPr>
                        <a:t>Deskripsi Game</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C3ABC4"/>
                      </a:solidFill>
                      <a:prstDash val="solid"/>
                      <a:round/>
                      <a:headEnd type="none" w="med" len="med"/>
                      <a:tailEnd type="none" w="med" len="med"/>
                    </a:lnT>
                    <a:lnB cmpd="sng" algn="ctr" cap="flat" w="19050">
                      <a:solidFill>
                        <a:srgbClr val="C3ABC4"/>
                      </a:solidFill>
                      <a:prstDash val="solid"/>
                      <a:round/>
                      <a:headEnd type="none" w="med" len="med"/>
                      <a:tailEnd type="none" w="med" len="med"/>
                    </a:lnB>
                  </a:tcPr>
                </a:tc>
              </a:tr>
              <a:tr h="1573512">
                <a:tc>
                  <a:txBody>
                    <a:bodyPr anchor="t" rtlCol="false"/>
                    <a:lstStyle/>
                    <a:p>
                      <a:pPr algn="l">
                        <a:lnSpc>
                          <a:spcPts val="4199"/>
                        </a:lnSpc>
                        <a:defRPr/>
                      </a:pPr>
                      <a:r>
                        <a:rPr lang="en-US" sz="2999">
                          <a:solidFill>
                            <a:srgbClr val="FFFFFF"/>
                          </a:solidFill>
                          <a:latin typeface="Alice"/>
                        </a:rPr>
                        <a:t>Fungsi Three.js yang digunakan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C3ABC4"/>
                      </a:solidFill>
                      <a:prstDash val="solid"/>
                      <a:round/>
                      <a:headEnd type="none" w="med" len="med"/>
                      <a:tailEnd type="none" w="med" len="med"/>
                    </a:lnT>
                    <a:lnB cmpd="sng" algn="ctr" cap="flat" w="19050">
                      <a:solidFill>
                        <a:srgbClr val="C3ABC4"/>
                      </a:solidFill>
                      <a:prstDash val="solid"/>
                      <a:round/>
                      <a:headEnd type="none" w="med" len="med"/>
                      <a:tailEnd type="none" w="med" len="med"/>
                    </a:lnB>
                  </a:tcPr>
                </a:tc>
              </a:tr>
            </a:tbl>
          </a:graphicData>
        </a:graphic>
      </p:graphicFrame>
      <p:sp>
        <p:nvSpPr>
          <p:cNvPr name="Freeform 4" id="4"/>
          <p:cNvSpPr/>
          <p:nvPr/>
        </p:nvSpPr>
        <p:spPr>
          <a:xfrm flipH="false" flipV="false" rot="0">
            <a:off x="12041991" y="0"/>
            <a:ext cx="10999030" cy="10999030"/>
          </a:xfrm>
          <a:custGeom>
            <a:avLst/>
            <a:gdLst/>
            <a:ahLst/>
            <a:cxnLst/>
            <a:rect r="r" b="b" t="t" l="l"/>
            <a:pathLst>
              <a:path h="10999030" w="10999030">
                <a:moveTo>
                  <a:pt x="0" y="0"/>
                </a:moveTo>
                <a:lnTo>
                  <a:pt x="10999031" y="0"/>
                </a:lnTo>
                <a:lnTo>
                  <a:pt x="10999031" y="10999030"/>
                </a:lnTo>
                <a:lnTo>
                  <a:pt x="0" y="1099903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028700" y="1791506"/>
            <a:ext cx="10493327" cy="1190625"/>
          </a:xfrm>
          <a:prstGeom prst="rect">
            <a:avLst/>
          </a:prstGeom>
        </p:spPr>
        <p:txBody>
          <a:bodyPr anchor="t" rtlCol="false" tIns="0" lIns="0" bIns="0" rIns="0">
            <a:spAutoFit/>
          </a:bodyPr>
          <a:lstStyle/>
          <a:p>
            <a:pPr>
              <a:lnSpc>
                <a:spcPts val="9480"/>
              </a:lnSpc>
            </a:pPr>
            <a:r>
              <a:rPr lang="en-US" sz="7900" spc="-158">
                <a:solidFill>
                  <a:srgbClr val="FFFFFF"/>
                </a:solidFill>
                <a:latin typeface="Adigiana Toybox"/>
              </a:rPr>
              <a:t>List Of Content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C3ABC4"/>
        </a:solidFill>
      </p:bgPr>
    </p:bg>
    <p:spTree>
      <p:nvGrpSpPr>
        <p:cNvPr id="1" name=""/>
        <p:cNvGrpSpPr/>
        <p:nvPr/>
      </p:nvGrpSpPr>
      <p:grpSpPr>
        <a:xfrm>
          <a:off x="0" y="0"/>
          <a:ext cx="0" cy="0"/>
          <a:chOff x="0" y="0"/>
          <a:chExt cx="0" cy="0"/>
        </a:xfrm>
      </p:grpSpPr>
      <p:sp>
        <p:nvSpPr>
          <p:cNvPr name="Freeform 2" id="2"/>
          <p:cNvSpPr/>
          <p:nvPr/>
        </p:nvSpPr>
        <p:spPr>
          <a:xfrm flipH="false" flipV="true" rot="1879975">
            <a:off x="4050977" y="-5451826"/>
            <a:ext cx="16666246" cy="13545113"/>
          </a:xfrm>
          <a:custGeom>
            <a:avLst/>
            <a:gdLst/>
            <a:ahLst/>
            <a:cxnLst/>
            <a:rect r="r" b="b" t="t" l="l"/>
            <a:pathLst>
              <a:path h="13545113" w="16666246">
                <a:moveTo>
                  <a:pt x="0" y="13545113"/>
                </a:moveTo>
                <a:lnTo>
                  <a:pt x="16666246" y="13545113"/>
                </a:lnTo>
                <a:lnTo>
                  <a:pt x="16666246" y="0"/>
                </a:lnTo>
                <a:lnTo>
                  <a:pt x="0" y="0"/>
                </a:lnTo>
                <a:lnTo>
                  <a:pt x="0" y="13545113"/>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8700" y="1320731"/>
            <a:ext cx="4504433" cy="587334"/>
            <a:chOff x="0" y="0"/>
            <a:chExt cx="6005910" cy="783111"/>
          </a:xfrm>
        </p:grpSpPr>
        <p:sp>
          <p:nvSpPr>
            <p:cNvPr name="Freeform 4" id="4"/>
            <p:cNvSpPr/>
            <p:nvPr/>
          </p:nvSpPr>
          <p:spPr>
            <a:xfrm flipH="false" flipV="false" rot="0">
              <a:off x="0" y="0"/>
              <a:ext cx="987168" cy="723325"/>
            </a:xfrm>
            <a:custGeom>
              <a:avLst/>
              <a:gdLst/>
              <a:ahLst/>
              <a:cxnLst/>
              <a:rect r="r" b="b" t="t" l="l"/>
              <a:pathLst>
                <a:path h="723325" w="987168">
                  <a:moveTo>
                    <a:pt x="0" y="0"/>
                  </a:moveTo>
                  <a:lnTo>
                    <a:pt x="987168" y="0"/>
                  </a:lnTo>
                  <a:lnTo>
                    <a:pt x="987168" y="723325"/>
                  </a:lnTo>
                  <a:lnTo>
                    <a:pt x="0" y="723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301625" y="62005"/>
              <a:ext cx="4704285" cy="721106"/>
            </a:xfrm>
            <a:prstGeom prst="rect">
              <a:avLst/>
            </a:prstGeom>
          </p:spPr>
          <p:txBody>
            <a:bodyPr anchor="t" rtlCol="false" tIns="0" lIns="0" bIns="0" rIns="0">
              <a:spAutoFit/>
            </a:bodyPr>
            <a:lstStyle/>
            <a:p>
              <a:pPr algn="just">
                <a:lnSpc>
                  <a:spcPts val="4578"/>
                </a:lnSpc>
                <a:spcBef>
                  <a:spcPct val="0"/>
                </a:spcBef>
              </a:pPr>
              <a:r>
                <a:rPr lang="en-US" sz="3270">
                  <a:solidFill>
                    <a:srgbClr val="000000"/>
                  </a:solidFill>
                  <a:latin typeface="TT Commons Pro"/>
                </a:rPr>
                <a:t>Kelompok Moon</a:t>
              </a:r>
            </a:p>
          </p:txBody>
        </p:sp>
      </p:grpSp>
      <p:sp>
        <p:nvSpPr>
          <p:cNvPr name="Freeform 6" id="6"/>
          <p:cNvSpPr/>
          <p:nvPr/>
        </p:nvSpPr>
        <p:spPr>
          <a:xfrm flipH="false" flipV="false" rot="1963048">
            <a:off x="13726226" y="5777546"/>
            <a:ext cx="4402766" cy="3753358"/>
          </a:xfrm>
          <a:custGeom>
            <a:avLst/>
            <a:gdLst/>
            <a:ahLst/>
            <a:cxnLst/>
            <a:rect r="r" b="b" t="t" l="l"/>
            <a:pathLst>
              <a:path h="3753358" w="4402766">
                <a:moveTo>
                  <a:pt x="0" y="0"/>
                </a:moveTo>
                <a:lnTo>
                  <a:pt x="4402766" y="0"/>
                </a:lnTo>
                <a:lnTo>
                  <a:pt x="4402766" y="3753358"/>
                </a:lnTo>
                <a:lnTo>
                  <a:pt x="0" y="3753358"/>
                </a:lnTo>
                <a:lnTo>
                  <a:pt x="0" y="0"/>
                </a:lnTo>
                <a:close/>
              </a:path>
            </a:pathLst>
          </a:custGeom>
          <a:blipFill>
            <a:blip r:embed="rId6"/>
            <a:stretch>
              <a:fillRect l="0" t="0" r="0" b="0"/>
            </a:stretch>
          </a:blipFill>
        </p:spPr>
      </p:sp>
      <p:sp>
        <p:nvSpPr>
          <p:cNvPr name="TextBox 7" id="7"/>
          <p:cNvSpPr txBox="true"/>
          <p:nvPr/>
        </p:nvSpPr>
        <p:spPr>
          <a:xfrm rot="0">
            <a:off x="1028700" y="3725034"/>
            <a:ext cx="13095182" cy="3929191"/>
          </a:xfrm>
          <a:prstGeom prst="rect">
            <a:avLst/>
          </a:prstGeom>
        </p:spPr>
        <p:txBody>
          <a:bodyPr anchor="t" rtlCol="false" tIns="0" lIns="0" bIns="0" rIns="0">
            <a:spAutoFit/>
          </a:bodyPr>
          <a:lstStyle/>
          <a:p>
            <a:pPr>
              <a:lnSpc>
                <a:spcPts val="4455"/>
              </a:lnSpc>
            </a:pPr>
            <a:r>
              <a:rPr lang="en-US" sz="3182">
                <a:solidFill>
                  <a:srgbClr val="000000"/>
                </a:solidFill>
                <a:latin typeface="Alice"/>
              </a:rPr>
              <a:t>Maze Bounce Ball adalah game 3D yang menghadirkan pengalaman bermain yang menarik dan menantang. Dalam permainan ini, player akan memasuki maze yang tujuannya adalah menggiring bola untuk berhasil melewati setiap level maze dan mencapai garis finish. Namun, ada satu rintangan utama yang harus dihindari dengan cermat, yaitu "hole" atau lubang yang berada di dekat garis finish. Jika bola terkena hole, pemain harus memulai permainan dari awal lagi.</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C3ABC4"/>
        </a:solidFill>
      </p:bgPr>
    </p:bg>
    <p:spTree>
      <p:nvGrpSpPr>
        <p:cNvPr id="1" name=""/>
        <p:cNvGrpSpPr/>
        <p:nvPr/>
      </p:nvGrpSpPr>
      <p:grpSpPr>
        <a:xfrm>
          <a:off x="0" y="0"/>
          <a:ext cx="0" cy="0"/>
          <a:chOff x="0" y="0"/>
          <a:chExt cx="0" cy="0"/>
        </a:xfrm>
      </p:grpSpPr>
      <p:sp>
        <p:nvSpPr>
          <p:cNvPr name="Freeform 2" id="2"/>
          <p:cNvSpPr/>
          <p:nvPr/>
        </p:nvSpPr>
        <p:spPr>
          <a:xfrm flipH="false" flipV="false" rot="9863212">
            <a:off x="10882050" y="3494836"/>
            <a:ext cx="9888107" cy="8036334"/>
          </a:xfrm>
          <a:custGeom>
            <a:avLst/>
            <a:gdLst/>
            <a:ahLst/>
            <a:cxnLst/>
            <a:rect r="r" b="b" t="t" l="l"/>
            <a:pathLst>
              <a:path h="8036334" w="9888107">
                <a:moveTo>
                  <a:pt x="0" y="0"/>
                </a:moveTo>
                <a:lnTo>
                  <a:pt x="9888107" y="0"/>
                </a:lnTo>
                <a:lnTo>
                  <a:pt x="9888107" y="8036334"/>
                </a:lnTo>
                <a:lnTo>
                  <a:pt x="0" y="80363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936787">
            <a:off x="5911273" y="-3460299"/>
            <a:ext cx="9888107" cy="8036334"/>
          </a:xfrm>
          <a:custGeom>
            <a:avLst/>
            <a:gdLst/>
            <a:ahLst/>
            <a:cxnLst/>
            <a:rect r="r" b="b" t="t" l="l"/>
            <a:pathLst>
              <a:path h="8036334" w="9888107">
                <a:moveTo>
                  <a:pt x="0" y="0"/>
                </a:moveTo>
                <a:lnTo>
                  <a:pt x="9888107" y="0"/>
                </a:lnTo>
                <a:lnTo>
                  <a:pt x="9888107" y="8036334"/>
                </a:lnTo>
                <a:lnTo>
                  <a:pt x="0" y="80363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028700" y="1438134"/>
            <a:ext cx="4831513" cy="590542"/>
            <a:chOff x="0" y="0"/>
            <a:chExt cx="6442018" cy="787390"/>
          </a:xfrm>
        </p:grpSpPr>
        <p:sp>
          <p:nvSpPr>
            <p:cNvPr name="Freeform 5" id="5"/>
            <p:cNvSpPr/>
            <p:nvPr/>
          </p:nvSpPr>
          <p:spPr>
            <a:xfrm flipH="false" flipV="false" rot="0">
              <a:off x="0" y="0"/>
              <a:ext cx="1058850" cy="775848"/>
            </a:xfrm>
            <a:custGeom>
              <a:avLst/>
              <a:gdLst/>
              <a:ahLst/>
              <a:cxnLst/>
              <a:rect r="r" b="b" t="t" l="l"/>
              <a:pathLst>
                <a:path h="775848" w="1058850">
                  <a:moveTo>
                    <a:pt x="0" y="0"/>
                  </a:moveTo>
                  <a:lnTo>
                    <a:pt x="1058850" y="0"/>
                  </a:lnTo>
                  <a:lnTo>
                    <a:pt x="1058850" y="775848"/>
                  </a:lnTo>
                  <a:lnTo>
                    <a:pt x="0" y="77584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396140" y="70658"/>
              <a:ext cx="5045878" cy="716732"/>
            </a:xfrm>
            <a:prstGeom prst="rect">
              <a:avLst/>
            </a:prstGeom>
          </p:spPr>
          <p:txBody>
            <a:bodyPr anchor="t" rtlCol="false" tIns="0" lIns="0" bIns="0" rIns="0">
              <a:spAutoFit/>
            </a:bodyPr>
            <a:lstStyle/>
            <a:p>
              <a:pPr algn="just">
                <a:lnSpc>
                  <a:spcPts val="4573"/>
                </a:lnSpc>
                <a:spcBef>
                  <a:spcPct val="0"/>
                </a:spcBef>
              </a:pPr>
              <a:r>
                <a:rPr lang="en-US" sz="3267">
                  <a:solidFill>
                    <a:srgbClr val="000000"/>
                  </a:solidFill>
                  <a:latin typeface="TT Commons Pro"/>
                </a:rPr>
                <a:t>Kelompok Moon</a:t>
              </a:r>
            </a:p>
          </p:txBody>
        </p:sp>
      </p:grpSp>
      <p:sp>
        <p:nvSpPr>
          <p:cNvPr name="Freeform 7" id="7"/>
          <p:cNvSpPr/>
          <p:nvPr/>
        </p:nvSpPr>
        <p:spPr>
          <a:xfrm flipH="false" flipV="false" rot="0">
            <a:off x="2969918" y="2312457"/>
            <a:ext cx="12348164" cy="6945843"/>
          </a:xfrm>
          <a:custGeom>
            <a:avLst/>
            <a:gdLst/>
            <a:ahLst/>
            <a:cxnLst/>
            <a:rect r="r" b="b" t="t" l="l"/>
            <a:pathLst>
              <a:path h="6945843" w="12348164">
                <a:moveTo>
                  <a:pt x="0" y="0"/>
                </a:moveTo>
                <a:lnTo>
                  <a:pt x="12348164" y="0"/>
                </a:lnTo>
                <a:lnTo>
                  <a:pt x="12348164" y="6945843"/>
                </a:lnTo>
                <a:lnTo>
                  <a:pt x="0" y="6945843"/>
                </a:lnTo>
                <a:lnTo>
                  <a:pt x="0" y="0"/>
                </a:lnTo>
                <a:close/>
              </a:path>
            </a:pathLst>
          </a:custGeom>
          <a:blipFill>
            <a:blip r:embed="rId6"/>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60628" b="-60628"/>
            </a:stretch>
          </a:blipFill>
        </p:spPr>
      </p:sp>
      <p:sp>
        <p:nvSpPr>
          <p:cNvPr name="Freeform 3" id="3"/>
          <p:cNvSpPr/>
          <p:nvPr/>
        </p:nvSpPr>
        <p:spPr>
          <a:xfrm flipH="false" flipV="false" rot="-9631567">
            <a:off x="-3904247" y="7553091"/>
            <a:ext cx="19999437" cy="14581408"/>
          </a:xfrm>
          <a:custGeom>
            <a:avLst/>
            <a:gdLst/>
            <a:ahLst/>
            <a:cxnLst/>
            <a:rect r="r" b="b" t="t" l="l"/>
            <a:pathLst>
              <a:path h="14581408" w="19999437">
                <a:moveTo>
                  <a:pt x="0" y="0"/>
                </a:moveTo>
                <a:lnTo>
                  <a:pt x="19999437" y="0"/>
                </a:lnTo>
                <a:lnTo>
                  <a:pt x="19999437" y="14581408"/>
                </a:lnTo>
                <a:lnTo>
                  <a:pt x="0" y="145814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8279481">
            <a:off x="10249051" y="-6696205"/>
            <a:ext cx="19999437" cy="14581408"/>
          </a:xfrm>
          <a:custGeom>
            <a:avLst/>
            <a:gdLst/>
            <a:ahLst/>
            <a:cxnLst/>
            <a:rect r="r" b="b" t="t" l="l"/>
            <a:pathLst>
              <a:path h="14581408" w="19999437">
                <a:moveTo>
                  <a:pt x="0" y="0"/>
                </a:moveTo>
                <a:lnTo>
                  <a:pt x="19999437" y="0"/>
                </a:lnTo>
                <a:lnTo>
                  <a:pt x="19999437" y="14581407"/>
                </a:lnTo>
                <a:lnTo>
                  <a:pt x="0" y="1458140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7939289" y="2314575"/>
            <a:ext cx="9400260" cy="5924280"/>
          </a:xfrm>
          <a:custGeom>
            <a:avLst/>
            <a:gdLst/>
            <a:ahLst/>
            <a:cxnLst/>
            <a:rect r="r" b="b" t="t" l="l"/>
            <a:pathLst>
              <a:path h="5924280" w="9400260">
                <a:moveTo>
                  <a:pt x="0" y="0"/>
                </a:moveTo>
                <a:lnTo>
                  <a:pt x="9400261" y="0"/>
                </a:lnTo>
                <a:lnTo>
                  <a:pt x="9400261" y="5924280"/>
                </a:lnTo>
                <a:lnTo>
                  <a:pt x="0" y="5924280"/>
                </a:lnTo>
                <a:lnTo>
                  <a:pt x="0" y="0"/>
                </a:lnTo>
                <a:close/>
              </a:path>
            </a:pathLst>
          </a:custGeom>
          <a:blipFill>
            <a:blip r:embed="rId5"/>
            <a:stretch>
              <a:fillRect l="0" t="0" r="0" b="0"/>
            </a:stretch>
          </a:blipFill>
        </p:spPr>
      </p:sp>
      <p:sp>
        <p:nvSpPr>
          <p:cNvPr name="TextBox 6" id="6"/>
          <p:cNvSpPr txBox="true"/>
          <p:nvPr/>
        </p:nvSpPr>
        <p:spPr>
          <a:xfrm rot="0">
            <a:off x="1028700" y="1028700"/>
            <a:ext cx="6573559" cy="1285875"/>
          </a:xfrm>
          <a:prstGeom prst="rect">
            <a:avLst/>
          </a:prstGeom>
        </p:spPr>
        <p:txBody>
          <a:bodyPr anchor="t" rtlCol="false" tIns="0" lIns="0" bIns="0" rIns="0">
            <a:spAutoFit/>
          </a:bodyPr>
          <a:lstStyle/>
          <a:p>
            <a:pPr algn="ctr">
              <a:lnSpc>
                <a:spcPts val="10199"/>
              </a:lnSpc>
            </a:pPr>
            <a:r>
              <a:rPr lang="en-US" sz="8499" spc="-169">
                <a:solidFill>
                  <a:srgbClr val="FFFFFF"/>
                </a:solidFill>
                <a:latin typeface="Adigiana Toybox"/>
              </a:rPr>
              <a:t>Texture</a:t>
            </a:r>
          </a:p>
        </p:txBody>
      </p:sp>
      <p:sp>
        <p:nvSpPr>
          <p:cNvPr name="TextBox 7" id="7"/>
          <p:cNvSpPr txBox="true"/>
          <p:nvPr/>
        </p:nvSpPr>
        <p:spPr>
          <a:xfrm rot="0">
            <a:off x="1848128" y="3555007"/>
            <a:ext cx="5754131" cy="3929191"/>
          </a:xfrm>
          <a:prstGeom prst="rect">
            <a:avLst/>
          </a:prstGeom>
        </p:spPr>
        <p:txBody>
          <a:bodyPr anchor="t" rtlCol="false" tIns="0" lIns="0" bIns="0" rIns="0">
            <a:spAutoFit/>
          </a:bodyPr>
          <a:lstStyle/>
          <a:p>
            <a:pPr>
              <a:lnSpc>
                <a:spcPts val="4455"/>
              </a:lnSpc>
            </a:pPr>
            <a:r>
              <a:rPr lang="en-US" sz="3182">
                <a:solidFill>
                  <a:srgbClr val="FFFFFF"/>
                </a:solidFill>
                <a:latin typeface="Alice"/>
              </a:rPr>
              <a:t>Di dalam program ini terdapat 4 jenis texture :</a:t>
            </a:r>
          </a:p>
          <a:p>
            <a:pPr>
              <a:lnSpc>
                <a:spcPts val="4455"/>
              </a:lnSpc>
            </a:pPr>
          </a:p>
          <a:p>
            <a:pPr>
              <a:lnSpc>
                <a:spcPts val="4455"/>
              </a:lnSpc>
            </a:pPr>
            <a:r>
              <a:rPr lang="en-US" sz="3182">
                <a:solidFill>
                  <a:srgbClr val="FFFFFF"/>
                </a:solidFill>
                <a:latin typeface="Alice"/>
              </a:rPr>
              <a:t>a) ironTexture untuk bola</a:t>
            </a:r>
          </a:p>
          <a:p>
            <a:pPr>
              <a:lnSpc>
                <a:spcPts val="4455"/>
              </a:lnSpc>
            </a:pPr>
            <a:r>
              <a:rPr lang="en-US" sz="3182">
                <a:solidFill>
                  <a:srgbClr val="FFFFFF"/>
                </a:solidFill>
                <a:latin typeface="Alice"/>
              </a:rPr>
              <a:t>b) planeTexture untuk ground</a:t>
            </a:r>
          </a:p>
          <a:p>
            <a:pPr>
              <a:lnSpc>
                <a:spcPts val="4455"/>
              </a:lnSpc>
            </a:pPr>
            <a:r>
              <a:rPr lang="en-US" sz="3182">
                <a:solidFill>
                  <a:srgbClr val="FFFFFF"/>
                </a:solidFill>
                <a:latin typeface="Alice"/>
              </a:rPr>
              <a:t>c) brickTexture untuk maze</a:t>
            </a:r>
          </a:p>
          <a:p>
            <a:pPr>
              <a:lnSpc>
                <a:spcPts val="4455"/>
              </a:lnSpc>
            </a:pPr>
            <a:r>
              <a:rPr lang="en-US" sz="3182">
                <a:solidFill>
                  <a:srgbClr val="FFFFFF"/>
                </a:solidFill>
                <a:latin typeface="Alice"/>
              </a:rPr>
              <a:t>d) holeTexture untuk hole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C3ABC4"/>
        </a:solidFill>
      </p:bgPr>
    </p:bg>
    <p:spTree>
      <p:nvGrpSpPr>
        <p:cNvPr id="1" name=""/>
        <p:cNvGrpSpPr/>
        <p:nvPr/>
      </p:nvGrpSpPr>
      <p:grpSpPr>
        <a:xfrm>
          <a:off x="0" y="0"/>
          <a:ext cx="0" cy="0"/>
          <a:chOff x="0" y="0"/>
          <a:chExt cx="0" cy="0"/>
        </a:xfrm>
      </p:grpSpPr>
      <p:sp>
        <p:nvSpPr>
          <p:cNvPr name="Freeform 2" id="2"/>
          <p:cNvSpPr/>
          <p:nvPr/>
        </p:nvSpPr>
        <p:spPr>
          <a:xfrm flipH="false" flipV="false" rot="4041050">
            <a:off x="-5800683" y="91288"/>
            <a:ext cx="15517131" cy="12611195"/>
          </a:xfrm>
          <a:custGeom>
            <a:avLst/>
            <a:gdLst/>
            <a:ahLst/>
            <a:cxnLst/>
            <a:rect r="r" b="b" t="t" l="l"/>
            <a:pathLst>
              <a:path h="12611195" w="15517131">
                <a:moveTo>
                  <a:pt x="0" y="0"/>
                </a:moveTo>
                <a:lnTo>
                  <a:pt x="15517131" y="0"/>
                </a:lnTo>
                <a:lnTo>
                  <a:pt x="15517131" y="12611196"/>
                </a:lnTo>
                <a:lnTo>
                  <a:pt x="0" y="126111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6580935">
            <a:off x="11540113" y="-6031840"/>
            <a:ext cx="12823362" cy="10421896"/>
          </a:xfrm>
          <a:custGeom>
            <a:avLst/>
            <a:gdLst/>
            <a:ahLst/>
            <a:cxnLst/>
            <a:rect r="r" b="b" t="t" l="l"/>
            <a:pathLst>
              <a:path h="10421896" w="12823362">
                <a:moveTo>
                  <a:pt x="0" y="0"/>
                </a:moveTo>
                <a:lnTo>
                  <a:pt x="12823362" y="0"/>
                </a:lnTo>
                <a:lnTo>
                  <a:pt x="12823362" y="10421896"/>
                </a:lnTo>
                <a:lnTo>
                  <a:pt x="0" y="1042189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28700" y="2757562"/>
            <a:ext cx="8841794" cy="6549941"/>
          </a:xfrm>
          <a:custGeom>
            <a:avLst/>
            <a:gdLst/>
            <a:ahLst/>
            <a:cxnLst/>
            <a:rect r="r" b="b" t="t" l="l"/>
            <a:pathLst>
              <a:path h="6549941" w="8841794">
                <a:moveTo>
                  <a:pt x="0" y="0"/>
                </a:moveTo>
                <a:lnTo>
                  <a:pt x="8841794" y="0"/>
                </a:lnTo>
                <a:lnTo>
                  <a:pt x="8841794" y="6549941"/>
                </a:lnTo>
                <a:lnTo>
                  <a:pt x="0" y="6549941"/>
                </a:lnTo>
                <a:lnTo>
                  <a:pt x="0" y="0"/>
                </a:lnTo>
                <a:close/>
              </a:path>
            </a:pathLst>
          </a:custGeom>
          <a:blipFill>
            <a:blip r:embed="rId6"/>
            <a:stretch>
              <a:fillRect l="0" t="0" r="0" b="0"/>
            </a:stretch>
          </a:blipFill>
        </p:spPr>
      </p:sp>
      <p:sp>
        <p:nvSpPr>
          <p:cNvPr name="TextBox 5" id="5"/>
          <p:cNvSpPr txBox="true"/>
          <p:nvPr/>
        </p:nvSpPr>
        <p:spPr>
          <a:xfrm rot="0">
            <a:off x="2844452" y="1151243"/>
            <a:ext cx="7920466" cy="1085850"/>
          </a:xfrm>
          <a:prstGeom prst="rect">
            <a:avLst/>
          </a:prstGeom>
        </p:spPr>
        <p:txBody>
          <a:bodyPr anchor="t" rtlCol="false" tIns="0" lIns="0" bIns="0" rIns="0">
            <a:spAutoFit/>
          </a:bodyPr>
          <a:lstStyle/>
          <a:p>
            <a:pPr algn="ctr">
              <a:lnSpc>
                <a:spcPts val="8519"/>
              </a:lnSpc>
            </a:pPr>
            <a:r>
              <a:rPr lang="en-US" sz="7099" spc="-141">
                <a:solidFill>
                  <a:srgbClr val="000000"/>
                </a:solidFill>
                <a:latin typeface="Adigiana Toybox"/>
              </a:rPr>
              <a:t>Cube Geometry</a:t>
            </a:r>
          </a:p>
        </p:txBody>
      </p:sp>
      <p:sp>
        <p:nvSpPr>
          <p:cNvPr name="TextBox 6" id="6"/>
          <p:cNvSpPr txBox="true"/>
          <p:nvPr/>
        </p:nvSpPr>
        <p:spPr>
          <a:xfrm rot="0">
            <a:off x="10091935" y="3082016"/>
            <a:ext cx="7859859" cy="5815308"/>
          </a:xfrm>
          <a:prstGeom prst="rect">
            <a:avLst/>
          </a:prstGeom>
        </p:spPr>
        <p:txBody>
          <a:bodyPr anchor="t" rtlCol="false" tIns="0" lIns="0" bIns="0" rIns="0">
            <a:spAutoFit/>
          </a:bodyPr>
          <a:lstStyle/>
          <a:p>
            <a:pPr>
              <a:lnSpc>
                <a:spcPts val="4608"/>
              </a:lnSpc>
            </a:pPr>
            <a:r>
              <a:rPr lang="en-US" sz="3291">
                <a:solidFill>
                  <a:srgbClr val="000000"/>
                </a:solidFill>
                <a:latin typeface="Alice"/>
              </a:rPr>
              <a:t>Cube Geometry digunakan untuk menampilkan maze. 1 cube maze berukuran 1 x 1 x 1 dan segmen bernilai 1 di setiap sisinya. Setiap cube geometry yang dibuat, akan disusun membentuk sebuah labirin atau maze. Bentuk susunan maze akan selalu berbeda setiap fungsi generate_maze_mesh dipanggil. Di setiap level, ukuran dari keseluruhan maze akan bertambah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420744"/>
        </a:solidFill>
      </p:bgPr>
    </p:bg>
    <p:spTree>
      <p:nvGrpSpPr>
        <p:cNvPr id="1" name=""/>
        <p:cNvGrpSpPr/>
        <p:nvPr/>
      </p:nvGrpSpPr>
      <p:grpSpPr>
        <a:xfrm>
          <a:off x="0" y="0"/>
          <a:ext cx="0" cy="0"/>
          <a:chOff x="0" y="0"/>
          <a:chExt cx="0" cy="0"/>
        </a:xfrm>
      </p:grpSpPr>
      <p:sp>
        <p:nvSpPr>
          <p:cNvPr name="Freeform 2" id="2"/>
          <p:cNvSpPr/>
          <p:nvPr/>
        </p:nvSpPr>
        <p:spPr>
          <a:xfrm flipH="false" flipV="false" rot="4041050">
            <a:off x="-5800683" y="91288"/>
            <a:ext cx="15517131" cy="12611195"/>
          </a:xfrm>
          <a:custGeom>
            <a:avLst/>
            <a:gdLst/>
            <a:ahLst/>
            <a:cxnLst/>
            <a:rect r="r" b="b" t="t" l="l"/>
            <a:pathLst>
              <a:path h="12611195" w="15517131">
                <a:moveTo>
                  <a:pt x="0" y="0"/>
                </a:moveTo>
                <a:lnTo>
                  <a:pt x="15517131" y="0"/>
                </a:lnTo>
                <a:lnTo>
                  <a:pt x="15517131" y="12611196"/>
                </a:lnTo>
                <a:lnTo>
                  <a:pt x="0" y="126111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6580935">
            <a:off x="11540113" y="-6031840"/>
            <a:ext cx="12823362" cy="10421896"/>
          </a:xfrm>
          <a:custGeom>
            <a:avLst/>
            <a:gdLst/>
            <a:ahLst/>
            <a:cxnLst/>
            <a:rect r="r" b="b" t="t" l="l"/>
            <a:pathLst>
              <a:path h="10421896" w="12823362">
                <a:moveTo>
                  <a:pt x="0" y="0"/>
                </a:moveTo>
                <a:lnTo>
                  <a:pt x="12823362" y="0"/>
                </a:lnTo>
                <a:lnTo>
                  <a:pt x="12823362" y="10421896"/>
                </a:lnTo>
                <a:lnTo>
                  <a:pt x="0" y="104218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7070114" y="1162764"/>
            <a:ext cx="10189186" cy="4732498"/>
          </a:xfrm>
          <a:custGeom>
            <a:avLst/>
            <a:gdLst/>
            <a:ahLst/>
            <a:cxnLst/>
            <a:rect r="r" b="b" t="t" l="l"/>
            <a:pathLst>
              <a:path h="4732498" w="10189186">
                <a:moveTo>
                  <a:pt x="0" y="0"/>
                </a:moveTo>
                <a:lnTo>
                  <a:pt x="10189186" y="0"/>
                </a:lnTo>
                <a:lnTo>
                  <a:pt x="10189186" y="4732497"/>
                </a:lnTo>
                <a:lnTo>
                  <a:pt x="0" y="4732497"/>
                </a:lnTo>
                <a:lnTo>
                  <a:pt x="0" y="0"/>
                </a:lnTo>
                <a:close/>
              </a:path>
            </a:pathLst>
          </a:custGeom>
          <a:blipFill>
            <a:blip r:embed="rId4"/>
            <a:stretch>
              <a:fillRect l="0" t="0" r="0" b="0"/>
            </a:stretch>
          </a:blipFill>
        </p:spPr>
      </p:sp>
      <p:sp>
        <p:nvSpPr>
          <p:cNvPr name="TextBox 5" id="5"/>
          <p:cNvSpPr txBox="true"/>
          <p:nvPr/>
        </p:nvSpPr>
        <p:spPr>
          <a:xfrm rot="0">
            <a:off x="432311" y="2443163"/>
            <a:ext cx="6075889" cy="2162175"/>
          </a:xfrm>
          <a:prstGeom prst="rect">
            <a:avLst/>
          </a:prstGeom>
        </p:spPr>
        <p:txBody>
          <a:bodyPr anchor="t" rtlCol="false" tIns="0" lIns="0" bIns="0" rIns="0">
            <a:spAutoFit/>
          </a:bodyPr>
          <a:lstStyle/>
          <a:p>
            <a:pPr algn="ctr">
              <a:lnSpc>
                <a:spcPts val="8519"/>
              </a:lnSpc>
            </a:pPr>
            <a:r>
              <a:rPr lang="en-US" sz="7099" spc="-141">
                <a:solidFill>
                  <a:srgbClr val="FFFFFF"/>
                </a:solidFill>
                <a:latin typeface="Adigiana Toybox"/>
              </a:rPr>
              <a:t>Sphere Geometry</a:t>
            </a:r>
          </a:p>
        </p:txBody>
      </p:sp>
      <p:sp>
        <p:nvSpPr>
          <p:cNvPr name="TextBox 6" id="6"/>
          <p:cNvSpPr txBox="true"/>
          <p:nvPr/>
        </p:nvSpPr>
        <p:spPr>
          <a:xfrm rot="0">
            <a:off x="9399441" y="6311161"/>
            <a:ext cx="7859859" cy="2908708"/>
          </a:xfrm>
          <a:prstGeom prst="rect">
            <a:avLst/>
          </a:prstGeom>
        </p:spPr>
        <p:txBody>
          <a:bodyPr anchor="t" rtlCol="false" tIns="0" lIns="0" bIns="0" rIns="0">
            <a:spAutoFit/>
          </a:bodyPr>
          <a:lstStyle/>
          <a:p>
            <a:pPr>
              <a:lnSpc>
                <a:spcPts val="4608"/>
              </a:lnSpc>
            </a:pPr>
            <a:r>
              <a:rPr lang="en-US" sz="3291">
                <a:solidFill>
                  <a:srgbClr val="FFFFFF"/>
                </a:solidFill>
                <a:latin typeface="Alice"/>
              </a:rPr>
              <a:t>Sphere Geometry digunakan untuk membentuk sebuah bola. Disini kami menggunakan ukuran radius bola sebesar 0.25 dengan widthSegments bernilai 32 dan heightSegments bernilai 16</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C3ABC4"/>
        </a:solidFill>
      </p:bgPr>
    </p:bg>
    <p:spTree>
      <p:nvGrpSpPr>
        <p:cNvPr id="1" name=""/>
        <p:cNvGrpSpPr/>
        <p:nvPr/>
      </p:nvGrpSpPr>
      <p:grpSpPr>
        <a:xfrm>
          <a:off x="0" y="0"/>
          <a:ext cx="0" cy="0"/>
          <a:chOff x="0" y="0"/>
          <a:chExt cx="0" cy="0"/>
        </a:xfrm>
      </p:grpSpPr>
      <p:sp>
        <p:nvSpPr>
          <p:cNvPr name="Freeform 2" id="2"/>
          <p:cNvSpPr/>
          <p:nvPr/>
        </p:nvSpPr>
        <p:spPr>
          <a:xfrm flipH="false" flipV="false" rot="7342751">
            <a:off x="-6352834" y="-1162098"/>
            <a:ext cx="15517131" cy="12611195"/>
          </a:xfrm>
          <a:custGeom>
            <a:avLst/>
            <a:gdLst/>
            <a:ahLst/>
            <a:cxnLst/>
            <a:rect r="r" b="b" t="t" l="l"/>
            <a:pathLst>
              <a:path h="12611195" w="15517131">
                <a:moveTo>
                  <a:pt x="0" y="0"/>
                </a:moveTo>
                <a:lnTo>
                  <a:pt x="15517131" y="0"/>
                </a:lnTo>
                <a:lnTo>
                  <a:pt x="15517131" y="12611196"/>
                </a:lnTo>
                <a:lnTo>
                  <a:pt x="0" y="126111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6580935">
            <a:off x="12789652" y="6923074"/>
            <a:ext cx="12823362" cy="10421896"/>
          </a:xfrm>
          <a:custGeom>
            <a:avLst/>
            <a:gdLst/>
            <a:ahLst/>
            <a:cxnLst/>
            <a:rect r="r" b="b" t="t" l="l"/>
            <a:pathLst>
              <a:path h="10421896" w="12823362">
                <a:moveTo>
                  <a:pt x="0" y="0"/>
                </a:moveTo>
                <a:lnTo>
                  <a:pt x="12823362" y="0"/>
                </a:lnTo>
                <a:lnTo>
                  <a:pt x="12823362" y="10421896"/>
                </a:lnTo>
                <a:lnTo>
                  <a:pt x="0" y="1042189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10512" y="3150688"/>
            <a:ext cx="10824299" cy="5002265"/>
          </a:xfrm>
          <a:custGeom>
            <a:avLst/>
            <a:gdLst/>
            <a:ahLst/>
            <a:cxnLst/>
            <a:rect r="r" b="b" t="t" l="l"/>
            <a:pathLst>
              <a:path h="5002265" w="10824299">
                <a:moveTo>
                  <a:pt x="0" y="0"/>
                </a:moveTo>
                <a:lnTo>
                  <a:pt x="10824299" y="0"/>
                </a:lnTo>
                <a:lnTo>
                  <a:pt x="10824299" y="5002265"/>
                </a:lnTo>
                <a:lnTo>
                  <a:pt x="0" y="5002265"/>
                </a:lnTo>
                <a:lnTo>
                  <a:pt x="0" y="0"/>
                </a:lnTo>
                <a:close/>
              </a:path>
            </a:pathLst>
          </a:custGeom>
          <a:blipFill>
            <a:blip r:embed="rId6"/>
            <a:stretch>
              <a:fillRect l="0" t="0" r="0" b="0"/>
            </a:stretch>
          </a:blipFill>
        </p:spPr>
      </p:sp>
      <p:sp>
        <p:nvSpPr>
          <p:cNvPr name="TextBox 5" id="5"/>
          <p:cNvSpPr txBox="true"/>
          <p:nvPr/>
        </p:nvSpPr>
        <p:spPr>
          <a:xfrm rot="0">
            <a:off x="3573416" y="1019175"/>
            <a:ext cx="11141169" cy="1085850"/>
          </a:xfrm>
          <a:prstGeom prst="rect">
            <a:avLst/>
          </a:prstGeom>
        </p:spPr>
        <p:txBody>
          <a:bodyPr anchor="t" rtlCol="false" tIns="0" lIns="0" bIns="0" rIns="0">
            <a:spAutoFit/>
          </a:bodyPr>
          <a:lstStyle/>
          <a:p>
            <a:pPr algn="ctr">
              <a:lnSpc>
                <a:spcPts val="8519"/>
              </a:lnSpc>
            </a:pPr>
            <a:r>
              <a:rPr lang="en-US" sz="7099" spc="-141">
                <a:solidFill>
                  <a:srgbClr val="000000"/>
                </a:solidFill>
                <a:latin typeface="Adigiana Toybox"/>
              </a:rPr>
              <a:t>Plane Geometry (Hole)</a:t>
            </a:r>
          </a:p>
        </p:txBody>
      </p:sp>
      <p:sp>
        <p:nvSpPr>
          <p:cNvPr name="TextBox 6" id="6"/>
          <p:cNvSpPr txBox="true"/>
          <p:nvPr/>
        </p:nvSpPr>
        <p:spPr>
          <a:xfrm rot="0">
            <a:off x="11563266" y="3573284"/>
            <a:ext cx="6192644" cy="4071348"/>
          </a:xfrm>
          <a:prstGeom prst="rect">
            <a:avLst/>
          </a:prstGeom>
        </p:spPr>
        <p:txBody>
          <a:bodyPr anchor="t" rtlCol="false" tIns="0" lIns="0" bIns="0" rIns="0">
            <a:spAutoFit/>
          </a:bodyPr>
          <a:lstStyle/>
          <a:p>
            <a:pPr>
              <a:lnSpc>
                <a:spcPts val="4608"/>
              </a:lnSpc>
            </a:pPr>
            <a:r>
              <a:rPr lang="en-US" sz="3291">
                <a:solidFill>
                  <a:srgbClr val="000000"/>
                </a:solidFill>
                <a:latin typeface="Alice"/>
              </a:rPr>
              <a:t>Salah satu penggunaan plane geometry pada program ini adalah untuk membuat area hole atau lubang. Area hole yang kami buat berukuran 0,5 x 0,5 dengan posisi 2 satuan dari garis finish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DAFyIrlhxqs</dc:identifier>
  <dcterms:modified xsi:type="dcterms:W3CDTF">2011-08-01T06:04:30Z</dcterms:modified>
  <cp:revision>1</cp:revision>
  <dc:title>Annual Report Business Presentation in Burgundy Purple Abstract Tech Style</dc:title>
</cp:coreProperties>
</file>

<file path=docProps/thumbnail.jpeg>
</file>